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711" r:id="rId2"/>
    <p:sldMasterId id="2147483713" r:id="rId3"/>
    <p:sldMasterId id="2147483715" r:id="rId4"/>
    <p:sldMasterId id="2147483717" r:id="rId5"/>
    <p:sldMasterId id="2147483719" r:id="rId6"/>
    <p:sldMasterId id="2147483723" r:id="rId7"/>
    <p:sldMasterId id="2147483725" r:id="rId8"/>
    <p:sldMasterId id="2147483727" r:id="rId9"/>
  </p:sldMasterIdLst>
  <p:notesMasterIdLst>
    <p:notesMasterId r:id="rId69"/>
  </p:notesMasterIdLst>
  <p:handoutMasterIdLst>
    <p:handoutMasterId r:id="rId70"/>
  </p:handoutMasterIdLst>
  <p:sldIdLst>
    <p:sldId id="278" r:id="rId10"/>
    <p:sldId id="301" r:id="rId11"/>
    <p:sldId id="284" r:id="rId12"/>
    <p:sldId id="289" r:id="rId13"/>
    <p:sldId id="285" r:id="rId14"/>
    <p:sldId id="290" r:id="rId15"/>
    <p:sldId id="291" r:id="rId16"/>
    <p:sldId id="292" r:id="rId17"/>
    <p:sldId id="303" r:id="rId18"/>
    <p:sldId id="302" r:id="rId19"/>
    <p:sldId id="341" r:id="rId20"/>
    <p:sldId id="304" r:id="rId21"/>
    <p:sldId id="337" r:id="rId22"/>
    <p:sldId id="299" r:id="rId23"/>
    <p:sldId id="306" r:id="rId24"/>
    <p:sldId id="298" r:id="rId25"/>
    <p:sldId id="287" r:id="rId26"/>
    <p:sldId id="293" r:id="rId27"/>
    <p:sldId id="295" r:id="rId28"/>
    <p:sldId id="307" r:id="rId29"/>
    <p:sldId id="309" r:id="rId30"/>
    <p:sldId id="340" r:id="rId31"/>
    <p:sldId id="339" r:id="rId32"/>
    <p:sldId id="352" r:id="rId33"/>
    <p:sldId id="310" r:id="rId34"/>
    <p:sldId id="311" r:id="rId35"/>
    <p:sldId id="308" r:id="rId36"/>
    <p:sldId id="312" r:id="rId37"/>
    <p:sldId id="313" r:id="rId38"/>
    <p:sldId id="314" r:id="rId39"/>
    <p:sldId id="316" r:id="rId40"/>
    <p:sldId id="342" r:id="rId41"/>
    <p:sldId id="315" r:id="rId42"/>
    <p:sldId id="317" r:id="rId43"/>
    <p:sldId id="319" r:id="rId44"/>
    <p:sldId id="320" r:id="rId45"/>
    <p:sldId id="318" r:id="rId46"/>
    <p:sldId id="294" r:id="rId47"/>
    <p:sldId id="296" r:id="rId48"/>
    <p:sldId id="288" r:id="rId49"/>
    <p:sldId id="297" r:id="rId50"/>
    <p:sldId id="343" r:id="rId51"/>
    <p:sldId id="344" r:id="rId52"/>
    <p:sldId id="323" r:id="rId53"/>
    <p:sldId id="326" r:id="rId54"/>
    <p:sldId id="336" r:id="rId55"/>
    <p:sldId id="332" r:id="rId56"/>
    <p:sldId id="345" r:id="rId57"/>
    <p:sldId id="329" r:id="rId58"/>
    <p:sldId id="330" r:id="rId59"/>
    <p:sldId id="331" r:id="rId60"/>
    <p:sldId id="334" r:id="rId61"/>
    <p:sldId id="333" r:id="rId62"/>
    <p:sldId id="335" r:id="rId63"/>
    <p:sldId id="328" r:id="rId64"/>
    <p:sldId id="327" r:id="rId65"/>
    <p:sldId id="351" r:id="rId66"/>
    <p:sldId id="346" r:id="rId67"/>
    <p:sldId id="349"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83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951"/>
    <p:restoredTop sz="92747"/>
  </p:normalViewPr>
  <p:slideViewPr>
    <p:cSldViewPr snapToGrid="0" snapToObjects="1">
      <p:cViewPr>
        <p:scale>
          <a:sx n="95" d="100"/>
          <a:sy n="95" d="100"/>
        </p:scale>
        <p:origin x="118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notesMaster" Target="notesMasters/notesMaster1.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CD5902-0ABA-4F4C-9CF0-8F7C4B4A5036}" type="datetimeFigureOut">
              <a:rPr lang="en-US" smtClean="0"/>
              <a:t>9/14/17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D4D7A2-B1E9-1F47-BA2F-CFE4D3E385F7}" type="slidenum">
              <a:rPr lang="en-US" smtClean="0"/>
              <a:t>‹#›</a:t>
            </a:fld>
            <a:endParaRPr lang="en-US"/>
          </a:p>
        </p:txBody>
      </p:sp>
    </p:spTree>
    <p:extLst>
      <p:ext uri="{BB962C8B-B14F-4D97-AF65-F5344CB8AC3E}">
        <p14:creationId xmlns:p14="http://schemas.microsoft.com/office/powerpoint/2010/main" val="1501629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92E7B-1EA7-0D42-B1BB-910CC85EC62E}" type="datetimeFigureOut">
              <a:rPr lang="en-US" smtClean="0"/>
              <a:t>9/14/17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BF423-AADB-6545-9F60-D33791FF4410}" type="slidenum">
              <a:rPr lang="en-US" smtClean="0"/>
              <a:t>‹#›</a:t>
            </a:fld>
            <a:endParaRPr lang="en-US"/>
          </a:p>
        </p:txBody>
      </p:sp>
    </p:spTree>
    <p:extLst>
      <p:ext uri="{BB962C8B-B14F-4D97-AF65-F5344CB8AC3E}">
        <p14:creationId xmlns:p14="http://schemas.microsoft.com/office/powerpoint/2010/main" val="110532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1</a:t>
            </a:fld>
            <a:endParaRPr lang="en-US"/>
          </a:p>
        </p:txBody>
      </p:sp>
    </p:spTree>
    <p:extLst>
      <p:ext uri="{BB962C8B-B14F-4D97-AF65-F5344CB8AC3E}">
        <p14:creationId xmlns:p14="http://schemas.microsoft.com/office/powerpoint/2010/main" val="56361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Sundar</a:t>
            </a:r>
            <a:r>
              <a:rPr lang="en-US" dirty="0" smtClean="0"/>
              <a:t> </a:t>
            </a:r>
            <a:r>
              <a:rPr lang="en-US" dirty="0" err="1" smtClean="0"/>
              <a:t>Pichai</a:t>
            </a:r>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5</a:t>
            </a:fld>
            <a:endParaRPr lang="en-US"/>
          </a:p>
        </p:txBody>
      </p:sp>
    </p:spTree>
    <p:extLst>
      <p:ext uri="{BB962C8B-B14F-4D97-AF65-F5344CB8AC3E}">
        <p14:creationId xmlns:p14="http://schemas.microsoft.com/office/powerpoint/2010/main" val="55823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16k computer processors,</a:t>
            </a:r>
            <a:r>
              <a:rPr lang="en-US" baseline="0" dirty="0" smtClean="0"/>
              <a:t> 10 million </a:t>
            </a:r>
            <a:r>
              <a:rPr lang="en-US" baseline="0" dirty="0" err="1" smtClean="0"/>
              <a:t>youtube</a:t>
            </a:r>
            <a:r>
              <a:rPr lang="en-US" baseline="0" dirty="0" smtClean="0"/>
              <a:t> thumbnails, 3 days. Cats. (Also, human faces). But cats!</a:t>
            </a:r>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9</a:t>
            </a:fld>
            <a:endParaRPr lang="en-US"/>
          </a:p>
        </p:txBody>
      </p:sp>
    </p:spTree>
    <p:extLst>
      <p:ext uri="{BB962C8B-B14F-4D97-AF65-F5344CB8AC3E}">
        <p14:creationId xmlns:p14="http://schemas.microsoft.com/office/powerpoint/2010/main" val="209239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examples are pretty commercial. Self-driving cars, industrial automation, and a robot game show contestant.</a:t>
            </a:r>
          </a:p>
          <a:p>
            <a:r>
              <a:rPr lang="en-US" baseline="0" dirty="0" smtClean="0"/>
              <a:t>But the technologies behind this have tremendous potential for social good as well. </a:t>
            </a:r>
          </a:p>
          <a:p>
            <a:endParaRPr lang="en-US" baseline="0" dirty="0" smtClean="0"/>
          </a:p>
          <a:p>
            <a:r>
              <a:rPr lang="en-US" dirty="0" smtClean="0"/>
              <a:t>But</a:t>
            </a:r>
            <a:r>
              <a:rPr lang="en-US" baseline="0" dirty="0" smtClean="0"/>
              <a:t> to get there, we need a more even playing field. </a:t>
            </a:r>
          </a:p>
          <a:p>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14</a:t>
            </a:fld>
            <a:endParaRPr lang="en-US"/>
          </a:p>
        </p:txBody>
      </p:sp>
    </p:spTree>
    <p:extLst>
      <p:ext uri="{BB962C8B-B14F-4D97-AF65-F5344CB8AC3E}">
        <p14:creationId xmlns:p14="http://schemas.microsoft.com/office/powerpoint/2010/main" val="23626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Elsevier’s work here,</a:t>
            </a:r>
            <a:r>
              <a:rPr lang="en-US" baseline="0" dirty="0" smtClean="0"/>
              <a:t> Meta, IBM Watson for Health, and many many more.</a:t>
            </a:r>
          </a:p>
          <a:p>
            <a:r>
              <a:rPr lang="en-US" baseline="0" dirty="0" smtClean="0"/>
              <a:t>Internet of things? Now or a bit later?</a:t>
            </a:r>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15</a:t>
            </a:fld>
            <a:endParaRPr lang="en-US"/>
          </a:p>
        </p:txBody>
      </p:sp>
    </p:spTree>
    <p:extLst>
      <p:ext uri="{BB962C8B-B14F-4D97-AF65-F5344CB8AC3E}">
        <p14:creationId xmlns:p14="http://schemas.microsoft.com/office/powerpoint/2010/main" val="353474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 companies on that last list!</a:t>
            </a:r>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16</a:t>
            </a:fld>
            <a:endParaRPr lang="en-US"/>
          </a:p>
        </p:txBody>
      </p:sp>
    </p:spTree>
    <p:extLst>
      <p:ext uri="{BB962C8B-B14F-4D97-AF65-F5344CB8AC3E}">
        <p14:creationId xmlns:p14="http://schemas.microsoft.com/office/powerpoint/2010/main" val="343077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28</a:t>
            </a:fld>
            <a:endParaRPr lang="en-US"/>
          </a:p>
        </p:txBody>
      </p:sp>
    </p:spTree>
    <p:extLst>
      <p:ext uri="{BB962C8B-B14F-4D97-AF65-F5344CB8AC3E}">
        <p14:creationId xmlns:p14="http://schemas.microsoft.com/office/powerpoint/2010/main" val="137734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a:t>
            </a:r>
            <a:r>
              <a:rPr lang="en-US" baseline="0" dirty="0" smtClean="0"/>
              <a:t> this is facetious. The “patron” is the machine learning faculty, not the machine </a:t>
            </a:r>
            <a:r>
              <a:rPr lang="en-US" baseline="0" dirty="0" err="1" smtClean="0"/>
              <a:t>itslelf</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29</a:t>
            </a:fld>
            <a:endParaRPr lang="en-US"/>
          </a:p>
        </p:txBody>
      </p:sp>
    </p:spTree>
    <p:extLst>
      <p:ext uri="{BB962C8B-B14F-4D97-AF65-F5344CB8AC3E}">
        <p14:creationId xmlns:p14="http://schemas.microsoft.com/office/powerpoint/2010/main" val="1168292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BF423-AADB-6545-9F60-D33791FF4410}" type="slidenum">
              <a:rPr lang="en-US" smtClean="0"/>
              <a:t>59</a:t>
            </a:fld>
            <a:endParaRPr lang="en-US"/>
          </a:p>
        </p:txBody>
      </p:sp>
    </p:spTree>
    <p:extLst>
      <p:ext uri="{BB962C8B-B14F-4D97-AF65-F5344CB8AC3E}">
        <p14:creationId xmlns:p14="http://schemas.microsoft.com/office/powerpoint/2010/main" val="51660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14" name="Picture 13" descr="Infoflow_Cover_1.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56746" y="242636"/>
            <a:ext cx="7425926" cy="942147"/>
          </a:xfrm>
          <a:prstGeom prst="rect">
            <a:avLst/>
          </a:prstGeom>
        </p:spPr>
        <p:txBody>
          <a:bodyPr/>
          <a:lstStyle>
            <a:lvl1pPr algn="l">
              <a:lnSpc>
                <a:spcPct val="85000"/>
              </a:lnSpc>
              <a:defRPr sz="2700" baseline="0">
                <a:solidFill>
                  <a:schemeClr val="bg1"/>
                </a:solidFill>
              </a:defRPr>
            </a:lvl1pPr>
          </a:lstStyle>
          <a:p>
            <a:r>
              <a:rPr lang="en-US" dirty="0" smtClean="0"/>
              <a:t>Cover Slide Title and Second Line If Necessary</a:t>
            </a:r>
            <a:endParaRPr lang="en-US" dirty="0"/>
          </a:p>
        </p:txBody>
      </p:sp>
      <p:sp>
        <p:nvSpPr>
          <p:cNvPr id="3" name="Subtitle 2"/>
          <p:cNvSpPr>
            <a:spLocks noGrp="1"/>
          </p:cNvSpPr>
          <p:nvPr>
            <p:ph type="subTitle" idx="1" hasCustomPrompt="1"/>
          </p:nvPr>
        </p:nvSpPr>
        <p:spPr>
          <a:xfrm>
            <a:off x="256746" y="1194164"/>
            <a:ext cx="7425926" cy="390948"/>
          </a:xfrm>
          <a:prstGeom prst="rect">
            <a:avLst/>
          </a:prstGeom>
        </p:spPr>
        <p:txBody>
          <a:bodyPr/>
          <a:lstStyle>
            <a:lvl1pPr marL="0" indent="0" algn="l">
              <a:buNone/>
              <a:defRPr sz="1200">
                <a:solidFill>
                  <a:srgbClr val="FFFFFF"/>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Subtitle of Presentation</a:t>
            </a:r>
            <a:endParaRPr lang="en-US" dirty="0"/>
          </a:p>
        </p:txBody>
      </p:sp>
      <p:pic>
        <p:nvPicPr>
          <p:cNvPr id="13" name="Picture 12" descr="Elsevier_Tree_Logo_White.png"/>
          <p:cNvPicPr>
            <a:picLocks noChangeAspect="1"/>
          </p:cNvPicPr>
          <p:nvPr userDrawn="1"/>
        </p:nvPicPr>
        <p:blipFill>
          <a:blip r:embed="rId3"/>
          <a:stretch>
            <a:fillRect/>
          </a:stretch>
        </p:blipFill>
        <p:spPr>
          <a:xfrm>
            <a:off x="8104655" y="359748"/>
            <a:ext cx="688848" cy="798576"/>
          </a:xfrm>
          <a:prstGeom prst="rect">
            <a:avLst/>
          </a:prstGeom>
        </p:spPr>
      </p:pic>
      <p:sp>
        <p:nvSpPr>
          <p:cNvPr id="10" name="Text Placeholder 6"/>
          <p:cNvSpPr>
            <a:spLocks noGrp="1"/>
          </p:cNvSpPr>
          <p:nvPr>
            <p:ph type="body" sz="quarter" idx="10" hasCustomPrompt="1"/>
          </p:nvPr>
        </p:nvSpPr>
        <p:spPr>
          <a:xfrm>
            <a:off x="247738" y="6122079"/>
            <a:ext cx="3913188" cy="302381"/>
          </a:xfrm>
          <a:prstGeom prst="rect">
            <a:avLst/>
          </a:prstGeom>
        </p:spPr>
        <p:txBody>
          <a:bodyPr/>
          <a:lstStyle>
            <a:lvl1pPr marL="0" indent="0">
              <a:buNone/>
              <a:defRPr sz="825">
                <a:solidFill>
                  <a:srgbClr val="FFFFFF"/>
                </a:solidFill>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Presented by </a:t>
            </a:r>
            <a:r>
              <a:rPr lang="en-US" dirty="0" err="1" smtClean="0"/>
              <a:t>Firstname</a:t>
            </a:r>
            <a:r>
              <a:rPr lang="en-US" dirty="0" smtClean="0"/>
              <a:t> </a:t>
            </a:r>
            <a:r>
              <a:rPr lang="en-US" dirty="0" err="1" smtClean="0"/>
              <a:t>Lastname</a:t>
            </a:r>
            <a:endParaRPr lang="en-US" dirty="0" smtClean="0"/>
          </a:p>
        </p:txBody>
      </p:sp>
      <p:sp>
        <p:nvSpPr>
          <p:cNvPr id="11" name="Text Placeholder 4"/>
          <p:cNvSpPr>
            <a:spLocks noGrp="1"/>
          </p:cNvSpPr>
          <p:nvPr>
            <p:ph type="body" sz="quarter" idx="11" hasCustomPrompt="1"/>
          </p:nvPr>
        </p:nvSpPr>
        <p:spPr>
          <a:xfrm>
            <a:off x="256745" y="6325001"/>
            <a:ext cx="3913188" cy="266700"/>
          </a:xfrm>
          <a:prstGeom prst="rect">
            <a:avLst/>
          </a:prstGeom>
        </p:spPr>
        <p:txBody>
          <a:bodyPr vert="horz"/>
          <a:lstStyle>
            <a:lvl1pPr marL="0" indent="0">
              <a:buNone/>
              <a:defRPr sz="825">
                <a:solidFill>
                  <a:srgbClr val="FFFFFF"/>
                </a:solidFill>
                <a:latin typeface="Arial"/>
                <a:cs typeface="Arial"/>
              </a:defRPr>
            </a:lvl1pPr>
          </a:lstStyle>
          <a:p>
            <a:pPr lvl="0"/>
            <a:r>
              <a:rPr lang="en-US" dirty="0" smtClean="0"/>
              <a:t>Date XX_XX_XX</a:t>
            </a:r>
          </a:p>
        </p:txBody>
      </p:sp>
    </p:spTree>
    <p:extLst>
      <p:ext uri="{BB962C8B-B14F-4D97-AF65-F5344CB8AC3E}">
        <p14:creationId xmlns:p14="http://schemas.microsoft.com/office/powerpoint/2010/main" val="1288766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py slide">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179741" y="1889403"/>
            <a:ext cx="8071632" cy="1874391"/>
          </a:xfrm>
          <a:prstGeom prst="rect">
            <a:avLst/>
          </a:prstGeom>
        </p:spPr>
        <p:txBody>
          <a:bodyPr vert="horz" lIns="91438" tIns="45719" rIns="91438" bIns="45719"/>
          <a:lstStyle>
            <a:lvl1pPr marL="0" indent="0">
              <a:lnSpc>
                <a:spcPct val="80000"/>
              </a:lnSpc>
              <a:buFontTx/>
              <a:buNone/>
              <a:defRPr sz="6000" b="1" cap="all" spc="0" baseline="0">
                <a:solidFill>
                  <a:schemeClr val="bg1"/>
                </a:solidFill>
                <a:latin typeface="+mj-lt"/>
              </a:defRPr>
            </a:lvl1pPr>
            <a:lvl2pPr marL="457189" indent="0">
              <a:buFont typeface="Arial"/>
              <a:buNone/>
              <a:defRPr sz="1000">
                <a:solidFill>
                  <a:schemeClr val="tx1"/>
                </a:solidFill>
                <a:latin typeface="+mj-lt"/>
              </a:defRPr>
            </a:lvl2pPr>
            <a:lvl3pPr marL="914378" indent="0">
              <a:buNone/>
              <a:defRPr sz="1000">
                <a:solidFill>
                  <a:schemeClr val="tx1"/>
                </a:solidFill>
                <a:latin typeface="+mj-lt"/>
              </a:defRPr>
            </a:lvl3pPr>
            <a:lvl4pPr marL="1371566" indent="0">
              <a:buNone/>
              <a:defRPr sz="1000">
                <a:solidFill>
                  <a:schemeClr val="tx1"/>
                </a:solidFill>
                <a:latin typeface="+mj-lt"/>
              </a:defRPr>
            </a:lvl4pPr>
            <a:lvl5pPr marL="1828754" indent="0">
              <a:buNone/>
              <a:defRPr sz="1000">
                <a:solidFill>
                  <a:schemeClr val="tx1"/>
                </a:solidFill>
                <a:latin typeface="+mj-lt"/>
              </a:defRPr>
            </a:lvl5pPr>
          </a:lstStyle>
          <a:p>
            <a:pPr lvl="0"/>
            <a:r>
              <a:rPr lang="en-US" dirty="0" smtClean="0"/>
              <a:t>INSERT THE TITLE OF THE SLIDE HERE</a:t>
            </a:r>
            <a:endParaRPr lang="en-US" dirty="0"/>
          </a:p>
        </p:txBody>
      </p:sp>
      <p:sp>
        <p:nvSpPr>
          <p:cNvPr id="15" name="Text Placeholder 14"/>
          <p:cNvSpPr>
            <a:spLocks noGrp="1"/>
          </p:cNvSpPr>
          <p:nvPr>
            <p:ph type="body" sz="quarter" idx="14" hasCustomPrompt="1"/>
          </p:nvPr>
        </p:nvSpPr>
        <p:spPr>
          <a:xfrm>
            <a:off x="206127" y="3909855"/>
            <a:ext cx="5857875" cy="1358900"/>
          </a:xfrm>
          <a:prstGeom prst="rect">
            <a:avLst/>
          </a:prstGeom>
        </p:spPr>
        <p:txBody>
          <a:bodyPr vert="horz" lIns="91438" tIns="45719" rIns="91438" bIns="45719"/>
          <a:lstStyle>
            <a:lvl1pPr marL="0" indent="0">
              <a:spcAft>
                <a:spcPts val="600"/>
              </a:spcAft>
              <a:buNone/>
              <a:defRPr sz="1200" baseline="0">
                <a:solidFill>
                  <a:schemeClr val="accent1">
                    <a:lumMod val="40000"/>
                    <a:lumOff val="60000"/>
                  </a:schemeClr>
                </a:solidFill>
                <a:latin typeface="Arial"/>
                <a:cs typeface="Aria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smtClean="0"/>
              <a:t>Insert intro paragraph here</a:t>
            </a:r>
            <a:endParaRPr lang="en-US" dirty="0"/>
          </a:p>
        </p:txBody>
      </p:sp>
    </p:spTree>
    <p:extLst>
      <p:ext uri="{BB962C8B-B14F-4D97-AF65-F5344CB8AC3E}">
        <p14:creationId xmlns:p14="http://schemas.microsoft.com/office/powerpoint/2010/main" val="202611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Graphics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79741" y="92536"/>
            <a:ext cx="6829416" cy="318579"/>
          </a:xfrm>
          <a:prstGeom prst="rect">
            <a:avLst/>
          </a:prstGeom>
        </p:spPr>
        <p:txBody>
          <a:bodyPr vert="horz" lIns="91438" tIns="45719" rIns="91438" bIns="45719"/>
          <a:lstStyle>
            <a:lvl1pPr marL="0" indent="0">
              <a:buFontTx/>
              <a:buNone/>
              <a:defRPr sz="800" b="0" cap="all" spc="50" baseline="0">
                <a:solidFill>
                  <a:schemeClr val="tx1">
                    <a:lumMod val="50000"/>
                    <a:lumOff val="50000"/>
                  </a:schemeClr>
                </a:solidFill>
                <a:latin typeface="+mj-lt"/>
              </a:defRPr>
            </a:lvl1pPr>
            <a:lvl2pPr marL="457189" indent="0">
              <a:buFont typeface="Arial"/>
              <a:buNone/>
              <a:defRPr sz="1000">
                <a:solidFill>
                  <a:schemeClr val="tx1"/>
                </a:solidFill>
                <a:latin typeface="+mj-lt"/>
              </a:defRPr>
            </a:lvl2pPr>
            <a:lvl3pPr marL="914378" indent="0">
              <a:buNone/>
              <a:defRPr sz="1000">
                <a:solidFill>
                  <a:schemeClr val="tx1"/>
                </a:solidFill>
                <a:latin typeface="+mj-lt"/>
              </a:defRPr>
            </a:lvl3pPr>
            <a:lvl4pPr marL="1371566" indent="0">
              <a:buNone/>
              <a:defRPr sz="1000">
                <a:solidFill>
                  <a:schemeClr val="tx1"/>
                </a:solidFill>
                <a:latin typeface="+mj-lt"/>
              </a:defRPr>
            </a:lvl4pPr>
            <a:lvl5pPr marL="1828754" indent="0">
              <a:buNone/>
              <a:defRPr sz="1000">
                <a:solidFill>
                  <a:schemeClr val="tx1"/>
                </a:solidFill>
                <a:latin typeface="+mj-lt"/>
              </a:defRPr>
            </a:lvl5pPr>
          </a:lstStyle>
          <a:p>
            <a:pPr lvl="0"/>
            <a:r>
              <a:rPr lang="en-US" dirty="0" smtClean="0"/>
              <a:t>Section – Sub section</a:t>
            </a:r>
            <a:endParaRPr lang="en-US" dirty="0"/>
          </a:p>
        </p:txBody>
      </p:sp>
      <p:sp>
        <p:nvSpPr>
          <p:cNvPr id="9" name="Text Placeholder 4"/>
          <p:cNvSpPr>
            <a:spLocks noGrp="1"/>
          </p:cNvSpPr>
          <p:nvPr>
            <p:ph type="body" sz="quarter" idx="12" hasCustomPrompt="1"/>
          </p:nvPr>
        </p:nvSpPr>
        <p:spPr>
          <a:xfrm>
            <a:off x="179741" y="601483"/>
            <a:ext cx="8071632" cy="777295"/>
          </a:xfrm>
          <a:prstGeom prst="rect">
            <a:avLst/>
          </a:prstGeom>
        </p:spPr>
        <p:txBody>
          <a:bodyPr vert="horz" lIns="91438" tIns="45719" rIns="91438" bIns="45719">
            <a:normAutofit/>
          </a:bodyPr>
          <a:lstStyle>
            <a:lvl1pPr marL="0" indent="0">
              <a:lnSpc>
                <a:spcPct val="100000"/>
              </a:lnSpc>
              <a:buFontTx/>
              <a:buNone/>
              <a:defRPr sz="3200" b="1" cap="none" spc="0" baseline="0">
                <a:solidFill>
                  <a:schemeClr val="accent1"/>
                </a:solidFill>
                <a:latin typeface="Arial Bold" charset="0"/>
              </a:defRPr>
            </a:lvl1pPr>
            <a:lvl2pPr marL="457189" indent="0">
              <a:buFont typeface="Arial"/>
              <a:buNone/>
              <a:defRPr sz="1000">
                <a:solidFill>
                  <a:schemeClr val="tx1"/>
                </a:solidFill>
                <a:latin typeface="+mj-lt"/>
              </a:defRPr>
            </a:lvl2pPr>
            <a:lvl3pPr marL="914378" indent="0">
              <a:buNone/>
              <a:defRPr sz="1000">
                <a:solidFill>
                  <a:schemeClr val="tx1"/>
                </a:solidFill>
                <a:latin typeface="+mj-lt"/>
              </a:defRPr>
            </a:lvl3pPr>
            <a:lvl4pPr marL="1371566" indent="0">
              <a:buNone/>
              <a:defRPr sz="1000">
                <a:solidFill>
                  <a:schemeClr val="tx1"/>
                </a:solidFill>
                <a:latin typeface="+mj-lt"/>
              </a:defRPr>
            </a:lvl4pPr>
            <a:lvl5pPr marL="1828754" indent="0">
              <a:buNone/>
              <a:defRPr sz="1000">
                <a:solidFill>
                  <a:schemeClr val="tx1"/>
                </a:solidFill>
                <a:latin typeface="+mj-lt"/>
              </a:defRPr>
            </a:lvl5pPr>
          </a:lstStyle>
          <a:p>
            <a:pPr lvl="0"/>
            <a:r>
              <a:rPr lang="en-US" dirty="0" smtClean="0"/>
              <a:t>INSERT THE TITLE OF THE SLIDE HERE</a:t>
            </a:r>
            <a:endParaRPr lang="en-US" dirty="0"/>
          </a:p>
        </p:txBody>
      </p:sp>
      <p:sp>
        <p:nvSpPr>
          <p:cNvPr id="10" name="Shape 51"/>
          <p:cNvSpPr/>
          <p:nvPr userDrawn="1"/>
        </p:nvSpPr>
        <p:spPr>
          <a:xfrm>
            <a:off x="279516" y="411112"/>
            <a:ext cx="8653558" cy="0"/>
          </a:xfrm>
          <a:prstGeom prst="line">
            <a:avLst/>
          </a:prstGeom>
          <a:ln w="3175" cap="rnd" cmpd="sng">
            <a:solidFill>
              <a:srgbClr val="808080">
                <a:alpha val="50000"/>
              </a:srgbClr>
            </a:solidFill>
            <a:miter lim="400000"/>
          </a:ln>
        </p:spPr>
        <p:txBody>
          <a:bodyPr lIns="0" tIns="0" rIns="0" bIns="0" anchor="ctr"/>
          <a:lstStyle/>
          <a:p>
            <a:pPr lvl="0">
              <a:defRPr sz="2400"/>
            </a:pPr>
            <a:endParaRPr sz="2400"/>
          </a:p>
        </p:txBody>
      </p:sp>
    </p:spTree>
    <p:extLst>
      <p:ext uri="{BB962C8B-B14F-4D97-AF65-F5344CB8AC3E}">
        <p14:creationId xmlns:p14="http://schemas.microsoft.com/office/powerpoint/2010/main" val="23695022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 Box Content Slid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lvl1pPr>
              <a:defRPr b="1"/>
            </a:lvl1pPr>
          </a:lstStyle>
          <a:p>
            <a:r>
              <a:rPr lang="en-US" dirty="0" smtClean="0"/>
              <a:t>Title of Slide</a:t>
            </a:r>
            <a:endParaRPr lang="en-US" dirty="0"/>
          </a:p>
        </p:txBody>
      </p:sp>
      <p:sp>
        <p:nvSpPr>
          <p:cNvPr id="5" name="Content Placeholder 1"/>
          <p:cNvSpPr>
            <a:spLocks noGrp="1"/>
          </p:cNvSpPr>
          <p:nvPr>
            <p:ph idx="1"/>
          </p:nvPr>
        </p:nvSpPr>
        <p:spPr>
          <a:xfrm>
            <a:off x="457199" y="1500110"/>
            <a:ext cx="8238319"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dirty="0" smtClean="0"/>
              <a:t>Click to edit Master text styles</a:t>
            </a:r>
          </a:p>
          <a:p>
            <a:pPr lvl="1"/>
            <a:r>
              <a:rPr lang="en-US" dirty="0" smtClean="0"/>
              <a:t>Second level</a:t>
            </a:r>
          </a:p>
          <a:p>
            <a:pPr lvl="2"/>
            <a:r>
              <a:rPr lang="en-US" dirty="0" smtClean="0"/>
              <a:t>Third level</a:t>
            </a:r>
          </a:p>
          <a:p>
            <a:endParaRPr lang="en-US" dirty="0"/>
          </a:p>
        </p:txBody>
      </p:sp>
      <p:sp>
        <p:nvSpPr>
          <p:cNvPr id="7" name="Text Placeholder 22"/>
          <p:cNvSpPr>
            <a:spLocks noGrp="1"/>
          </p:cNvSpPr>
          <p:nvPr>
            <p:ph type="body" sz="quarter" idx="16" hasCustomPrompt="1"/>
          </p:nvPr>
        </p:nvSpPr>
        <p:spPr>
          <a:xfrm>
            <a:off x="198600" y="6511448"/>
            <a:ext cx="6672263" cy="227013"/>
          </a:xfrm>
        </p:spPr>
        <p:txBody>
          <a:bodyPr>
            <a:noAutofit/>
          </a:bodyPr>
          <a:lstStyle>
            <a:lvl1pPr>
              <a:buNone/>
              <a:defRPr sz="675"/>
            </a:lvl1pPr>
            <a:lvl2pPr>
              <a:buNone/>
              <a:defRPr sz="825"/>
            </a:lvl2pPr>
            <a:lvl3pPr>
              <a:buNone/>
              <a:defRPr sz="825"/>
            </a:lvl3pPr>
            <a:lvl4pPr>
              <a:buNone/>
              <a:defRPr sz="825"/>
            </a:lvl4pPr>
            <a:lvl5pPr>
              <a:buNone/>
              <a:defRPr sz="825"/>
            </a:lvl5pPr>
          </a:lstStyle>
          <a:p>
            <a:pPr lvl="0"/>
            <a:r>
              <a:rPr lang="en-US" dirty="0" smtClean="0"/>
              <a:t>Sources &amp; Notes:</a:t>
            </a:r>
            <a:endParaRPr lang="en-US" dirty="0"/>
          </a:p>
        </p:txBody>
      </p:sp>
    </p:spTree>
    <p:extLst>
      <p:ext uri="{BB962C8B-B14F-4D97-AF65-F5344CB8AC3E}">
        <p14:creationId xmlns:p14="http://schemas.microsoft.com/office/powerpoint/2010/main" val="201718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Graphics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79741" y="92537"/>
            <a:ext cx="6829416" cy="318579"/>
          </a:xfrm>
          <a:prstGeom prst="rect">
            <a:avLst/>
          </a:prstGeom>
        </p:spPr>
        <p:txBody>
          <a:bodyPr vert="horz" lIns="91438" tIns="45719" rIns="91438" bIns="45719"/>
          <a:lstStyle>
            <a:lvl1pPr marL="0" indent="0">
              <a:buFontTx/>
              <a:buNone/>
              <a:defRPr sz="800" b="0" cap="all" spc="51" baseline="0">
                <a:solidFill>
                  <a:schemeClr val="tx1">
                    <a:lumMod val="50000"/>
                    <a:lumOff val="50000"/>
                  </a:schemeClr>
                </a:solidFill>
                <a:latin typeface="+mj-lt"/>
              </a:defRPr>
            </a:lvl1pPr>
            <a:lvl2pPr marL="457178" indent="0">
              <a:buFont typeface="Arial"/>
              <a:buNone/>
              <a:defRPr sz="1000">
                <a:solidFill>
                  <a:schemeClr val="tx1"/>
                </a:solidFill>
                <a:latin typeface="+mj-lt"/>
              </a:defRPr>
            </a:lvl2pPr>
            <a:lvl3pPr marL="914356" indent="0">
              <a:buNone/>
              <a:defRPr sz="1000">
                <a:solidFill>
                  <a:schemeClr val="tx1"/>
                </a:solidFill>
                <a:latin typeface="+mj-lt"/>
              </a:defRPr>
            </a:lvl3pPr>
            <a:lvl4pPr marL="1371532" indent="0">
              <a:buNone/>
              <a:defRPr sz="1000">
                <a:solidFill>
                  <a:schemeClr val="tx1"/>
                </a:solidFill>
                <a:latin typeface="+mj-lt"/>
              </a:defRPr>
            </a:lvl4pPr>
            <a:lvl5pPr marL="1828709" indent="0">
              <a:buNone/>
              <a:defRPr sz="1000">
                <a:solidFill>
                  <a:schemeClr val="tx1"/>
                </a:solidFill>
                <a:latin typeface="+mj-lt"/>
              </a:defRPr>
            </a:lvl5pPr>
          </a:lstStyle>
          <a:p>
            <a:pPr lvl="0"/>
            <a:r>
              <a:rPr lang="en-US" dirty="0" smtClean="0"/>
              <a:t>Section – Sub section</a:t>
            </a:r>
            <a:endParaRPr lang="en-US" dirty="0"/>
          </a:p>
        </p:txBody>
      </p:sp>
      <p:sp>
        <p:nvSpPr>
          <p:cNvPr id="9" name="Text Placeholder 4"/>
          <p:cNvSpPr>
            <a:spLocks noGrp="1"/>
          </p:cNvSpPr>
          <p:nvPr>
            <p:ph type="body" sz="quarter" idx="12" hasCustomPrompt="1"/>
          </p:nvPr>
        </p:nvSpPr>
        <p:spPr>
          <a:xfrm>
            <a:off x="179741" y="601489"/>
            <a:ext cx="8071632" cy="777295"/>
          </a:xfrm>
          <a:prstGeom prst="rect">
            <a:avLst/>
          </a:prstGeom>
        </p:spPr>
        <p:txBody>
          <a:bodyPr vert="horz" lIns="91438" tIns="45719" rIns="91438" bIns="45719"/>
          <a:lstStyle>
            <a:lvl1pPr marL="0" indent="0">
              <a:lnSpc>
                <a:spcPct val="100000"/>
              </a:lnSpc>
              <a:buFontTx/>
              <a:buNone/>
              <a:defRPr sz="2400" b="1" cap="all" spc="0" baseline="0">
                <a:solidFill>
                  <a:schemeClr val="accent2"/>
                </a:solidFill>
                <a:latin typeface="+mj-lt"/>
              </a:defRPr>
            </a:lvl1pPr>
            <a:lvl2pPr marL="457178" indent="0">
              <a:buFont typeface="Arial"/>
              <a:buNone/>
              <a:defRPr sz="1000">
                <a:solidFill>
                  <a:schemeClr val="tx1"/>
                </a:solidFill>
                <a:latin typeface="+mj-lt"/>
              </a:defRPr>
            </a:lvl2pPr>
            <a:lvl3pPr marL="914356" indent="0">
              <a:buNone/>
              <a:defRPr sz="1000">
                <a:solidFill>
                  <a:schemeClr val="tx1"/>
                </a:solidFill>
                <a:latin typeface="+mj-lt"/>
              </a:defRPr>
            </a:lvl3pPr>
            <a:lvl4pPr marL="1371532" indent="0">
              <a:buNone/>
              <a:defRPr sz="1000">
                <a:solidFill>
                  <a:schemeClr val="tx1"/>
                </a:solidFill>
                <a:latin typeface="+mj-lt"/>
              </a:defRPr>
            </a:lvl4pPr>
            <a:lvl5pPr marL="1828709" indent="0">
              <a:buNone/>
              <a:defRPr sz="1000">
                <a:solidFill>
                  <a:schemeClr val="tx1"/>
                </a:solidFill>
                <a:latin typeface="+mj-lt"/>
              </a:defRPr>
            </a:lvl5pPr>
          </a:lstStyle>
          <a:p>
            <a:pPr lvl="0"/>
            <a:r>
              <a:rPr lang="en-US" dirty="0" smtClean="0"/>
              <a:t>INSERT THE TITLE OF THE SLIDE HERE</a:t>
            </a:r>
            <a:endParaRPr lang="en-US" dirty="0"/>
          </a:p>
        </p:txBody>
      </p:sp>
      <p:sp>
        <p:nvSpPr>
          <p:cNvPr id="10" name="Shape 51"/>
          <p:cNvSpPr/>
          <p:nvPr userDrawn="1"/>
        </p:nvSpPr>
        <p:spPr>
          <a:xfrm>
            <a:off x="279518" y="411112"/>
            <a:ext cx="8653559" cy="0"/>
          </a:xfrm>
          <a:prstGeom prst="line">
            <a:avLst/>
          </a:prstGeom>
          <a:ln w="3175" cap="rnd" cmpd="sng">
            <a:solidFill>
              <a:srgbClr val="808080">
                <a:alpha val="50000"/>
              </a:srgbClr>
            </a:solidFill>
            <a:miter lim="400000"/>
          </a:ln>
        </p:spPr>
        <p:txBody>
          <a:bodyPr lIns="0" tIns="0" rIns="0" bIns="0" anchor="ctr"/>
          <a:lstStyle/>
          <a:p>
            <a:pPr>
              <a:defRPr sz="2400"/>
            </a:pPr>
            <a:endParaRPr sz="2400">
              <a:solidFill>
                <a:prstClr val="black"/>
              </a:solidFill>
              <a:latin typeface="Times New Roman"/>
            </a:endParaRPr>
          </a:p>
        </p:txBody>
      </p:sp>
    </p:spTree>
    <p:extLst>
      <p:ext uri="{BB962C8B-B14F-4D97-AF65-F5344CB8AC3E}">
        <p14:creationId xmlns:p14="http://schemas.microsoft.com/office/powerpoint/2010/main" val="671197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14" name="Picture 13" descr="Infoflow_Cover_1.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256746" y="242636"/>
            <a:ext cx="7425926" cy="942147"/>
          </a:xfrm>
          <a:prstGeom prst="rect">
            <a:avLst/>
          </a:prstGeom>
        </p:spPr>
        <p:txBody>
          <a:bodyPr/>
          <a:lstStyle>
            <a:lvl1pPr algn="l">
              <a:lnSpc>
                <a:spcPct val="85000"/>
              </a:lnSpc>
              <a:defRPr sz="2700" baseline="0">
                <a:solidFill>
                  <a:schemeClr val="bg1"/>
                </a:solidFill>
              </a:defRPr>
            </a:lvl1pPr>
          </a:lstStyle>
          <a:p>
            <a:r>
              <a:rPr lang="en-US" dirty="0" smtClean="0"/>
              <a:t>Cover Slide Title and Second Line If Necessary</a:t>
            </a:r>
            <a:endParaRPr lang="en-US" dirty="0"/>
          </a:p>
        </p:txBody>
      </p:sp>
      <p:sp>
        <p:nvSpPr>
          <p:cNvPr id="3" name="Subtitle 2"/>
          <p:cNvSpPr>
            <a:spLocks noGrp="1"/>
          </p:cNvSpPr>
          <p:nvPr>
            <p:ph type="subTitle" idx="1" hasCustomPrompt="1"/>
          </p:nvPr>
        </p:nvSpPr>
        <p:spPr>
          <a:xfrm>
            <a:off x="256746" y="1194164"/>
            <a:ext cx="7425926" cy="390948"/>
          </a:xfrm>
          <a:prstGeom prst="rect">
            <a:avLst/>
          </a:prstGeom>
        </p:spPr>
        <p:txBody>
          <a:bodyPr/>
          <a:lstStyle>
            <a:lvl1pPr marL="0" indent="0" algn="l">
              <a:buNone/>
              <a:defRPr sz="1200">
                <a:solidFill>
                  <a:srgbClr val="FFFFFF"/>
                </a:solidFill>
                <a:latin typeface="Arial"/>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Subtitle of Presentation</a:t>
            </a:r>
            <a:endParaRPr lang="en-US" dirty="0"/>
          </a:p>
        </p:txBody>
      </p:sp>
      <p:pic>
        <p:nvPicPr>
          <p:cNvPr id="13" name="Picture 12" descr="Elsevier_Tree_Logo_White.png"/>
          <p:cNvPicPr>
            <a:picLocks noChangeAspect="1"/>
          </p:cNvPicPr>
          <p:nvPr userDrawn="1"/>
        </p:nvPicPr>
        <p:blipFill>
          <a:blip r:embed="rId3"/>
          <a:stretch>
            <a:fillRect/>
          </a:stretch>
        </p:blipFill>
        <p:spPr>
          <a:xfrm>
            <a:off x="8104655" y="359748"/>
            <a:ext cx="688848" cy="798576"/>
          </a:xfrm>
          <a:prstGeom prst="rect">
            <a:avLst/>
          </a:prstGeom>
        </p:spPr>
      </p:pic>
      <p:sp>
        <p:nvSpPr>
          <p:cNvPr id="10" name="Text Placeholder 6"/>
          <p:cNvSpPr>
            <a:spLocks noGrp="1"/>
          </p:cNvSpPr>
          <p:nvPr>
            <p:ph type="body" sz="quarter" idx="10" hasCustomPrompt="1"/>
          </p:nvPr>
        </p:nvSpPr>
        <p:spPr>
          <a:xfrm>
            <a:off x="247738" y="6122079"/>
            <a:ext cx="3913188" cy="302381"/>
          </a:xfrm>
          <a:prstGeom prst="rect">
            <a:avLst/>
          </a:prstGeom>
        </p:spPr>
        <p:txBody>
          <a:bodyPr/>
          <a:lstStyle>
            <a:lvl1pPr marL="0" indent="0">
              <a:buNone/>
              <a:defRPr sz="825">
                <a:solidFill>
                  <a:srgbClr val="FFFFFF"/>
                </a:solidFill>
                <a:latin typeface="Arial"/>
                <a:cs typeface="Aria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smtClean="0"/>
              <a:t>Presented by </a:t>
            </a:r>
            <a:r>
              <a:rPr lang="en-US" dirty="0" err="1" smtClean="0"/>
              <a:t>Firstname</a:t>
            </a:r>
            <a:r>
              <a:rPr lang="en-US" dirty="0" smtClean="0"/>
              <a:t> </a:t>
            </a:r>
            <a:r>
              <a:rPr lang="en-US" dirty="0" err="1" smtClean="0"/>
              <a:t>Lastname</a:t>
            </a:r>
            <a:endParaRPr lang="en-US" dirty="0" smtClean="0"/>
          </a:p>
        </p:txBody>
      </p:sp>
      <p:sp>
        <p:nvSpPr>
          <p:cNvPr id="11" name="Text Placeholder 4"/>
          <p:cNvSpPr>
            <a:spLocks noGrp="1"/>
          </p:cNvSpPr>
          <p:nvPr>
            <p:ph type="body" sz="quarter" idx="11" hasCustomPrompt="1"/>
          </p:nvPr>
        </p:nvSpPr>
        <p:spPr>
          <a:xfrm>
            <a:off x="256745" y="6325001"/>
            <a:ext cx="3913188" cy="266700"/>
          </a:xfrm>
          <a:prstGeom prst="rect">
            <a:avLst/>
          </a:prstGeom>
        </p:spPr>
        <p:txBody>
          <a:bodyPr vert="horz"/>
          <a:lstStyle>
            <a:lvl1pPr marL="0" indent="0">
              <a:buNone/>
              <a:defRPr sz="825">
                <a:solidFill>
                  <a:srgbClr val="FFFFFF"/>
                </a:solidFill>
                <a:latin typeface="Arial"/>
                <a:cs typeface="Arial"/>
              </a:defRPr>
            </a:lvl1pPr>
          </a:lstStyle>
          <a:p>
            <a:pPr lvl="0"/>
            <a:r>
              <a:rPr lang="en-US" dirty="0" smtClean="0"/>
              <a:t>Date XX_XX_XX</a:t>
            </a:r>
          </a:p>
        </p:txBody>
      </p:sp>
    </p:spTree>
    <p:extLst>
      <p:ext uri="{BB962C8B-B14F-4D97-AF65-F5344CB8AC3E}">
        <p14:creationId xmlns:p14="http://schemas.microsoft.com/office/powerpoint/2010/main" val="189480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py slide">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179741" y="1889403"/>
            <a:ext cx="8071632" cy="1874391"/>
          </a:xfrm>
          <a:prstGeom prst="rect">
            <a:avLst/>
          </a:prstGeom>
        </p:spPr>
        <p:txBody>
          <a:bodyPr vert="horz" lIns="91438" tIns="45719" rIns="91438" bIns="45719"/>
          <a:lstStyle>
            <a:lvl1pPr marL="0" indent="0">
              <a:lnSpc>
                <a:spcPct val="80000"/>
              </a:lnSpc>
              <a:buFontTx/>
              <a:buNone/>
              <a:defRPr sz="6000" b="1" cap="none" spc="0" baseline="0">
                <a:solidFill>
                  <a:schemeClr val="bg1"/>
                </a:solidFill>
                <a:latin typeface="+mj-lt"/>
              </a:defRPr>
            </a:lvl1pPr>
            <a:lvl2pPr marL="457189" indent="0">
              <a:buFont typeface="Arial"/>
              <a:buNone/>
              <a:defRPr sz="1000">
                <a:solidFill>
                  <a:schemeClr val="tx1"/>
                </a:solidFill>
                <a:latin typeface="+mj-lt"/>
              </a:defRPr>
            </a:lvl2pPr>
            <a:lvl3pPr marL="914378" indent="0">
              <a:buNone/>
              <a:defRPr sz="1000">
                <a:solidFill>
                  <a:schemeClr val="tx1"/>
                </a:solidFill>
                <a:latin typeface="+mj-lt"/>
              </a:defRPr>
            </a:lvl3pPr>
            <a:lvl4pPr marL="1371566" indent="0">
              <a:buNone/>
              <a:defRPr sz="1000">
                <a:solidFill>
                  <a:schemeClr val="tx1"/>
                </a:solidFill>
                <a:latin typeface="+mj-lt"/>
              </a:defRPr>
            </a:lvl4pPr>
            <a:lvl5pPr marL="1828754" indent="0">
              <a:buNone/>
              <a:defRPr sz="1000">
                <a:solidFill>
                  <a:schemeClr val="tx1"/>
                </a:solidFill>
                <a:latin typeface="+mj-lt"/>
              </a:defRPr>
            </a:lvl5pPr>
          </a:lstStyle>
          <a:p>
            <a:pPr lvl="0"/>
            <a:r>
              <a:rPr lang="en-US" dirty="0" smtClean="0"/>
              <a:t>INSERT THE TITLE OF THE SLIDE HERE</a:t>
            </a:r>
            <a:endParaRPr lang="en-US" dirty="0"/>
          </a:p>
        </p:txBody>
      </p:sp>
      <p:sp>
        <p:nvSpPr>
          <p:cNvPr id="15" name="Text Placeholder 14"/>
          <p:cNvSpPr>
            <a:spLocks noGrp="1"/>
          </p:cNvSpPr>
          <p:nvPr>
            <p:ph type="body" sz="quarter" idx="14" hasCustomPrompt="1"/>
          </p:nvPr>
        </p:nvSpPr>
        <p:spPr>
          <a:xfrm>
            <a:off x="206127" y="3909855"/>
            <a:ext cx="5857875" cy="1358900"/>
          </a:xfrm>
          <a:prstGeom prst="rect">
            <a:avLst/>
          </a:prstGeom>
        </p:spPr>
        <p:txBody>
          <a:bodyPr vert="horz" lIns="91438" tIns="45719" rIns="91438" bIns="45719"/>
          <a:lstStyle>
            <a:lvl1pPr marL="0" indent="0">
              <a:spcAft>
                <a:spcPts val="600"/>
              </a:spcAft>
              <a:buNone/>
              <a:defRPr sz="1200" baseline="0">
                <a:solidFill>
                  <a:schemeClr val="accent1">
                    <a:lumMod val="40000"/>
                    <a:lumOff val="60000"/>
                  </a:schemeClr>
                </a:solidFill>
                <a:latin typeface="Arial"/>
                <a:cs typeface="Aria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smtClean="0"/>
              <a:t>Insert intro paragraph here</a:t>
            </a:r>
            <a:endParaRPr lang="en-US" dirty="0"/>
          </a:p>
        </p:txBody>
      </p:sp>
    </p:spTree>
    <p:extLst>
      <p:ext uri="{BB962C8B-B14F-4D97-AF65-F5344CB8AC3E}">
        <p14:creationId xmlns:p14="http://schemas.microsoft.com/office/powerpoint/2010/main" val="3071040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raphics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79741" y="92536"/>
            <a:ext cx="6829416" cy="318579"/>
          </a:xfrm>
          <a:prstGeom prst="rect">
            <a:avLst/>
          </a:prstGeom>
        </p:spPr>
        <p:txBody>
          <a:bodyPr vert="horz" lIns="91438" tIns="45719" rIns="91438" bIns="45719"/>
          <a:lstStyle>
            <a:lvl1pPr marL="0" indent="0">
              <a:buFontTx/>
              <a:buNone/>
              <a:defRPr sz="800" b="0" cap="all" spc="50" baseline="0">
                <a:solidFill>
                  <a:schemeClr val="tx1">
                    <a:lumMod val="50000"/>
                    <a:lumOff val="50000"/>
                  </a:schemeClr>
                </a:solidFill>
                <a:latin typeface="+mj-lt"/>
              </a:defRPr>
            </a:lvl1pPr>
            <a:lvl2pPr marL="457189" indent="0">
              <a:buFont typeface="Arial"/>
              <a:buNone/>
              <a:defRPr sz="1000">
                <a:solidFill>
                  <a:schemeClr val="tx1"/>
                </a:solidFill>
                <a:latin typeface="+mj-lt"/>
              </a:defRPr>
            </a:lvl2pPr>
            <a:lvl3pPr marL="914378" indent="0">
              <a:buNone/>
              <a:defRPr sz="1000">
                <a:solidFill>
                  <a:schemeClr val="tx1"/>
                </a:solidFill>
                <a:latin typeface="+mj-lt"/>
              </a:defRPr>
            </a:lvl3pPr>
            <a:lvl4pPr marL="1371566" indent="0">
              <a:buNone/>
              <a:defRPr sz="1000">
                <a:solidFill>
                  <a:schemeClr val="tx1"/>
                </a:solidFill>
                <a:latin typeface="+mj-lt"/>
              </a:defRPr>
            </a:lvl4pPr>
            <a:lvl5pPr marL="1828754" indent="0">
              <a:buNone/>
              <a:defRPr sz="1000">
                <a:solidFill>
                  <a:schemeClr val="tx1"/>
                </a:solidFill>
                <a:latin typeface="+mj-lt"/>
              </a:defRPr>
            </a:lvl5pPr>
          </a:lstStyle>
          <a:p>
            <a:pPr lvl="0"/>
            <a:r>
              <a:rPr lang="en-US" dirty="0" smtClean="0"/>
              <a:t>Section – Sub section</a:t>
            </a:r>
            <a:endParaRPr lang="en-US" dirty="0"/>
          </a:p>
        </p:txBody>
      </p:sp>
      <p:sp>
        <p:nvSpPr>
          <p:cNvPr id="9" name="Text Placeholder 4"/>
          <p:cNvSpPr>
            <a:spLocks noGrp="1"/>
          </p:cNvSpPr>
          <p:nvPr>
            <p:ph type="body" sz="quarter" idx="12" hasCustomPrompt="1"/>
          </p:nvPr>
        </p:nvSpPr>
        <p:spPr>
          <a:xfrm>
            <a:off x="179741" y="601483"/>
            <a:ext cx="8071632" cy="777295"/>
          </a:xfrm>
          <a:prstGeom prst="rect">
            <a:avLst/>
          </a:prstGeom>
        </p:spPr>
        <p:txBody>
          <a:bodyPr vert="horz" lIns="91438" tIns="45719" rIns="91438" bIns="45719"/>
          <a:lstStyle>
            <a:lvl1pPr marL="0" indent="0">
              <a:lnSpc>
                <a:spcPct val="100000"/>
              </a:lnSpc>
              <a:buFontTx/>
              <a:buNone/>
              <a:defRPr sz="3200" b="1" cap="none" spc="0" baseline="0">
                <a:solidFill>
                  <a:schemeClr val="accent2"/>
                </a:solidFill>
                <a:latin typeface="Arial Bold" charset="0"/>
              </a:defRPr>
            </a:lvl1pPr>
            <a:lvl2pPr marL="457189" indent="0">
              <a:buFont typeface="Arial"/>
              <a:buNone/>
              <a:defRPr sz="1000">
                <a:solidFill>
                  <a:schemeClr val="tx1"/>
                </a:solidFill>
                <a:latin typeface="+mj-lt"/>
              </a:defRPr>
            </a:lvl2pPr>
            <a:lvl3pPr marL="914378" indent="0">
              <a:buNone/>
              <a:defRPr sz="1000">
                <a:solidFill>
                  <a:schemeClr val="tx1"/>
                </a:solidFill>
                <a:latin typeface="+mj-lt"/>
              </a:defRPr>
            </a:lvl3pPr>
            <a:lvl4pPr marL="1371566" indent="0">
              <a:buNone/>
              <a:defRPr sz="1000">
                <a:solidFill>
                  <a:schemeClr val="tx1"/>
                </a:solidFill>
                <a:latin typeface="+mj-lt"/>
              </a:defRPr>
            </a:lvl4pPr>
            <a:lvl5pPr marL="1828754" indent="0">
              <a:buNone/>
              <a:defRPr sz="1000">
                <a:solidFill>
                  <a:schemeClr val="tx1"/>
                </a:solidFill>
                <a:latin typeface="+mj-lt"/>
              </a:defRPr>
            </a:lvl5pPr>
          </a:lstStyle>
          <a:p>
            <a:pPr lvl="0"/>
            <a:r>
              <a:rPr lang="en-US" dirty="0" smtClean="0"/>
              <a:t>INSERT THE TITLE OF THE SLIDE HERE</a:t>
            </a:r>
            <a:endParaRPr lang="en-US" dirty="0"/>
          </a:p>
        </p:txBody>
      </p:sp>
      <p:sp>
        <p:nvSpPr>
          <p:cNvPr id="10" name="Shape 51"/>
          <p:cNvSpPr/>
          <p:nvPr userDrawn="1"/>
        </p:nvSpPr>
        <p:spPr>
          <a:xfrm>
            <a:off x="279516" y="411112"/>
            <a:ext cx="8653558" cy="0"/>
          </a:xfrm>
          <a:prstGeom prst="line">
            <a:avLst/>
          </a:prstGeom>
          <a:ln w="3175" cap="rnd" cmpd="sng">
            <a:solidFill>
              <a:srgbClr val="808080">
                <a:alpha val="50000"/>
              </a:srgbClr>
            </a:solidFill>
            <a:miter lim="400000"/>
          </a:ln>
        </p:spPr>
        <p:txBody>
          <a:bodyPr lIns="0" tIns="0" rIns="0" bIns="0" anchor="ctr"/>
          <a:lstStyle/>
          <a:p>
            <a:pPr defTabSz="457189">
              <a:defRPr sz="2400"/>
            </a:pPr>
            <a:endParaRPr sz="2400">
              <a:solidFill>
                <a:prstClr val="black"/>
              </a:solidFill>
            </a:endParaRPr>
          </a:p>
        </p:txBody>
      </p:sp>
    </p:spTree>
    <p:extLst>
      <p:ext uri="{BB962C8B-B14F-4D97-AF65-F5344CB8AC3E}">
        <p14:creationId xmlns:p14="http://schemas.microsoft.com/office/powerpoint/2010/main" val="40277537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py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79741" y="92537"/>
            <a:ext cx="6829416" cy="318579"/>
          </a:xfrm>
          <a:prstGeom prst="rect">
            <a:avLst/>
          </a:prstGeom>
        </p:spPr>
        <p:txBody>
          <a:bodyPr vert="horz" lIns="91438" tIns="45719" rIns="91438" bIns="45719"/>
          <a:lstStyle>
            <a:lvl1pPr marL="0" indent="0">
              <a:buFontTx/>
              <a:buNone/>
              <a:defRPr sz="800" b="0" cap="all" spc="51" baseline="0">
                <a:solidFill>
                  <a:schemeClr val="tx1">
                    <a:lumMod val="50000"/>
                    <a:lumOff val="50000"/>
                  </a:schemeClr>
                </a:solidFill>
                <a:latin typeface="+mj-lt"/>
              </a:defRPr>
            </a:lvl1pPr>
            <a:lvl2pPr marL="457178" indent="0">
              <a:buFont typeface="Arial"/>
              <a:buNone/>
              <a:defRPr sz="1000">
                <a:solidFill>
                  <a:schemeClr val="tx1"/>
                </a:solidFill>
                <a:latin typeface="+mj-lt"/>
              </a:defRPr>
            </a:lvl2pPr>
            <a:lvl3pPr marL="914356" indent="0">
              <a:buNone/>
              <a:defRPr sz="1000">
                <a:solidFill>
                  <a:schemeClr val="tx1"/>
                </a:solidFill>
                <a:latin typeface="+mj-lt"/>
              </a:defRPr>
            </a:lvl3pPr>
            <a:lvl4pPr marL="1371532" indent="0">
              <a:buNone/>
              <a:defRPr sz="1000">
                <a:solidFill>
                  <a:schemeClr val="tx1"/>
                </a:solidFill>
                <a:latin typeface="+mj-lt"/>
              </a:defRPr>
            </a:lvl4pPr>
            <a:lvl5pPr marL="1828709" indent="0">
              <a:buNone/>
              <a:defRPr sz="1000">
                <a:solidFill>
                  <a:schemeClr val="tx1"/>
                </a:solidFill>
                <a:latin typeface="+mj-lt"/>
              </a:defRPr>
            </a:lvl5pPr>
          </a:lstStyle>
          <a:p>
            <a:pPr lvl="0"/>
            <a:r>
              <a:rPr lang="en-US" dirty="0" smtClean="0"/>
              <a:t>Section – Sub section</a:t>
            </a:r>
            <a:endParaRPr lang="en-US" dirty="0"/>
          </a:p>
        </p:txBody>
      </p:sp>
      <p:sp>
        <p:nvSpPr>
          <p:cNvPr id="9" name="Text Placeholder 4"/>
          <p:cNvSpPr>
            <a:spLocks noGrp="1"/>
          </p:cNvSpPr>
          <p:nvPr>
            <p:ph type="body" sz="quarter" idx="12" hasCustomPrompt="1"/>
          </p:nvPr>
        </p:nvSpPr>
        <p:spPr>
          <a:xfrm>
            <a:off x="179741" y="601489"/>
            <a:ext cx="8071632" cy="777295"/>
          </a:xfrm>
          <a:prstGeom prst="rect">
            <a:avLst/>
          </a:prstGeom>
        </p:spPr>
        <p:txBody>
          <a:bodyPr vert="horz" lIns="91438" tIns="45719" rIns="91438" bIns="45719"/>
          <a:lstStyle>
            <a:lvl1pPr marL="0" indent="0">
              <a:lnSpc>
                <a:spcPct val="100000"/>
              </a:lnSpc>
              <a:buFontTx/>
              <a:buNone/>
              <a:defRPr sz="2400" b="1" cap="all" spc="0" baseline="0">
                <a:solidFill>
                  <a:schemeClr val="accent2"/>
                </a:solidFill>
                <a:latin typeface="+mj-lt"/>
              </a:defRPr>
            </a:lvl1pPr>
            <a:lvl2pPr marL="457178" indent="0">
              <a:buFont typeface="Arial"/>
              <a:buNone/>
              <a:defRPr sz="1000">
                <a:solidFill>
                  <a:schemeClr val="tx1"/>
                </a:solidFill>
                <a:latin typeface="+mj-lt"/>
              </a:defRPr>
            </a:lvl2pPr>
            <a:lvl3pPr marL="914356" indent="0">
              <a:buNone/>
              <a:defRPr sz="1000">
                <a:solidFill>
                  <a:schemeClr val="tx1"/>
                </a:solidFill>
                <a:latin typeface="+mj-lt"/>
              </a:defRPr>
            </a:lvl3pPr>
            <a:lvl4pPr marL="1371532" indent="0">
              <a:buNone/>
              <a:defRPr sz="1000">
                <a:solidFill>
                  <a:schemeClr val="tx1"/>
                </a:solidFill>
                <a:latin typeface="+mj-lt"/>
              </a:defRPr>
            </a:lvl4pPr>
            <a:lvl5pPr marL="1828709" indent="0">
              <a:buNone/>
              <a:defRPr sz="1000">
                <a:solidFill>
                  <a:schemeClr val="tx1"/>
                </a:solidFill>
                <a:latin typeface="+mj-lt"/>
              </a:defRPr>
            </a:lvl5pPr>
          </a:lstStyle>
          <a:p>
            <a:pPr lvl="0"/>
            <a:r>
              <a:rPr lang="en-US" dirty="0" smtClean="0"/>
              <a:t>INSERT THE TITLE OF THE SLIDE HERE</a:t>
            </a:r>
            <a:endParaRPr lang="en-US" dirty="0"/>
          </a:p>
        </p:txBody>
      </p:sp>
      <p:sp>
        <p:nvSpPr>
          <p:cNvPr id="10" name="Shape 51"/>
          <p:cNvSpPr/>
          <p:nvPr userDrawn="1"/>
        </p:nvSpPr>
        <p:spPr>
          <a:xfrm>
            <a:off x="279518" y="411112"/>
            <a:ext cx="8653559" cy="0"/>
          </a:xfrm>
          <a:prstGeom prst="line">
            <a:avLst/>
          </a:prstGeom>
          <a:ln w="3175" cap="rnd" cmpd="sng">
            <a:solidFill>
              <a:srgbClr val="808080">
                <a:alpha val="50000"/>
              </a:srgbClr>
            </a:solidFill>
            <a:miter lim="400000"/>
          </a:ln>
        </p:spPr>
        <p:txBody>
          <a:bodyPr lIns="0" tIns="0" rIns="0" bIns="0" anchor="ctr"/>
          <a:lstStyle/>
          <a:p>
            <a:pPr>
              <a:defRPr sz="2400"/>
            </a:pPr>
            <a:endParaRPr sz="2400">
              <a:solidFill>
                <a:prstClr val="black"/>
              </a:solidFill>
              <a:latin typeface="Times New Roman"/>
            </a:endParaRPr>
          </a:p>
        </p:txBody>
      </p:sp>
      <p:sp>
        <p:nvSpPr>
          <p:cNvPr id="15" name="Text Placeholder 14"/>
          <p:cNvSpPr>
            <a:spLocks noGrp="1"/>
          </p:cNvSpPr>
          <p:nvPr>
            <p:ph type="body" sz="quarter" idx="14" hasCustomPrompt="1"/>
          </p:nvPr>
        </p:nvSpPr>
        <p:spPr>
          <a:xfrm>
            <a:off x="3431665" y="1862531"/>
            <a:ext cx="5142065" cy="3299072"/>
          </a:xfrm>
          <a:prstGeom prst="rect">
            <a:avLst/>
          </a:prstGeom>
        </p:spPr>
        <p:txBody>
          <a:bodyPr vert="horz" lIns="91438" tIns="45719" rIns="91438" bIns="45719"/>
          <a:lstStyle>
            <a:lvl1pPr marL="0" indent="0">
              <a:spcAft>
                <a:spcPts val="600"/>
              </a:spcAft>
              <a:buNone/>
              <a:defRPr sz="1800" baseline="0">
                <a:solidFill>
                  <a:srgbClr val="7F7F7F"/>
                </a:solidFill>
                <a:latin typeface="+mj-lt"/>
                <a:cs typeface="Arial"/>
              </a:defRPr>
            </a:lvl1pPr>
            <a:lvl2pPr marL="457178" indent="0">
              <a:buNone/>
              <a:defRPr/>
            </a:lvl2pPr>
            <a:lvl3pPr marL="914356" indent="0">
              <a:buNone/>
              <a:defRPr/>
            </a:lvl3pPr>
            <a:lvl4pPr marL="1371532" indent="0">
              <a:buNone/>
              <a:defRPr/>
            </a:lvl4pPr>
            <a:lvl5pPr marL="1828709" indent="0">
              <a:buNone/>
              <a:defRPr/>
            </a:lvl5pPr>
          </a:lstStyle>
          <a:p>
            <a:pPr lvl="0"/>
            <a:r>
              <a:rPr lang="en-US" dirty="0" smtClean="0"/>
              <a:t>Insert intro paragraph here</a:t>
            </a:r>
            <a:endParaRPr lang="en-US" dirty="0"/>
          </a:p>
        </p:txBody>
      </p:sp>
      <p:sp>
        <p:nvSpPr>
          <p:cNvPr id="3" name="Picture Placeholder 2"/>
          <p:cNvSpPr>
            <a:spLocks noGrp="1"/>
          </p:cNvSpPr>
          <p:nvPr>
            <p:ph type="pic" sz="quarter" idx="15"/>
          </p:nvPr>
        </p:nvSpPr>
        <p:spPr>
          <a:xfrm>
            <a:off x="599107" y="1862531"/>
            <a:ext cx="2704535" cy="3299072"/>
          </a:xfrm>
          <a:prstGeom prst="rect">
            <a:avLst/>
          </a:prstGeom>
        </p:spPr>
        <p:txBody>
          <a:bodyPr lIns="91438" tIns="45719" rIns="91438" bIns="45719"/>
          <a:lstStyle>
            <a:lvl1pPr marL="0" indent="0">
              <a:buNone/>
              <a:defRPr sz="1800">
                <a:latin typeface="+mj-lt"/>
              </a:defRPr>
            </a:lvl1pPr>
          </a:lstStyle>
          <a:p>
            <a:endParaRPr lang="en-US" dirty="0"/>
          </a:p>
        </p:txBody>
      </p:sp>
    </p:spTree>
    <p:extLst>
      <p:ext uri="{BB962C8B-B14F-4D97-AF65-F5344CB8AC3E}">
        <p14:creationId xmlns:p14="http://schemas.microsoft.com/office/powerpoint/2010/main" val="10874865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6.xml"/><Relationship Id="rId5" Type="http://schemas.openxmlformats.org/officeDocument/2006/relationships/image" Target="../media/image1.jpe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8.xml"/><Relationship Id="rId3"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4"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jpg"/>
          <p:cNvPicPr>
            <a:picLocks noChangeAspect="1"/>
          </p:cNvPicPr>
          <p:nvPr userDrawn="1"/>
        </p:nvPicPr>
        <p:blipFill>
          <a:blip r:embed="rId5"/>
          <a:stretch>
            <a:fillRect/>
          </a:stretch>
        </p:blipFill>
        <p:spPr>
          <a:xfrm>
            <a:off x="0" y="0"/>
            <a:ext cx="9144000" cy="375646"/>
          </a:xfrm>
          <a:prstGeom prst="rect">
            <a:avLst/>
          </a:prstGeom>
        </p:spPr>
      </p:pic>
      <p:sp>
        <p:nvSpPr>
          <p:cNvPr id="13"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p>
            <a:r>
              <a:rPr lang="en-US" dirty="0" smtClean="0"/>
              <a:t>Title of Slide</a:t>
            </a:r>
            <a:endParaRPr lang="en-US" dirty="0"/>
          </a:p>
        </p:txBody>
      </p:sp>
      <p:sp>
        <p:nvSpPr>
          <p:cNvPr id="14" name="Text Placeholder 8"/>
          <p:cNvSpPr>
            <a:spLocks noGrp="1"/>
          </p:cNvSpPr>
          <p:nvPr>
            <p:ph type="body" idx="1"/>
          </p:nvPr>
        </p:nvSpPr>
        <p:spPr>
          <a:xfrm>
            <a:off x="457200" y="1500110"/>
            <a:ext cx="8238318" cy="48981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8"/>
            <a:endParaRPr lang="en-US" dirty="0" smtClean="0"/>
          </a:p>
        </p:txBody>
      </p:sp>
      <p:sp>
        <p:nvSpPr>
          <p:cNvPr id="8" name="TextBox 7"/>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a:t>
            </a:r>
            <a:r>
              <a:rPr lang="en-US" sz="1000" b="1" dirty="0" smtClean="0">
                <a:solidFill>
                  <a:prstClr val="white"/>
                </a:solidFill>
                <a:cs typeface="Arial" pitchFamily="34" charset="0"/>
              </a:rPr>
              <a:t>  </a:t>
            </a:r>
            <a:fld id="{0458CB15-4049-3E44-A91F-E9E0F94EC727}" type="slidenum">
              <a:rPr lang="en-US" sz="1000" b="1" smtClean="0">
                <a:solidFill>
                  <a:prstClr val="white"/>
                </a:solidFill>
                <a:cs typeface="Arial" pitchFamily="34" charset="0"/>
              </a:rPr>
              <a:pPr algn="r"/>
              <a:t>‹#›</a:t>
            </a:fld>
            <a:endParaRPr lang="en-US" sz="1000" b="1" dirty="0" err="1" smtClean="0">
              <a:solidFill>
                <a:prstClr val="white"/>
              </a:solidFill>
              <a:cs typeface="Arial" pitchFamily="34" charset="0"/>
            </a:endParaRPr>
          </a:p>
        </p:txBody>
      </p:sp>
    </p:spTree>
    <p:extLst>
      <p:ext uri="{BB962C8B-B14F-4D97-AF65-F5344CB8AC3E}">
        <p14:creationId xmlns:p14="http://schemas.microsoft.com/office/powerpoint/2010/main" val="601444512"/>
      </p:ext>
    </p:extLst>
  </p:cSld>
  <p:clrMap bg1="lt1" tx1="dk1" bg2="lt2" tx2="dk2" accent1="accent1" accent2="accent2" accent3="accent3" accent4="accent4" accent5="accent5" accent6="accent6" hlink="hlink" folHlink="folHlink"/>
  <p:sldLayoutIdLst>
    <p:sldLayoutId id="2147483710" r:id="rId1"/>
    <p:sldLayoutId id="2147483721" r:id="rId2"/>
    <p:sldLayoutId id="2147483722" r:id="rId3"/>
  </p:sldLayoutIdLst>
  <p:hf sldNum="0" hdr="0"/>
  <p:txStyles>
    <p:titleStyle>
      <a:lvl1pPr algn="l" defTabSz="342900" rtl="0" eaLnBrk="1" latinLnBrk="0" hangingPunct="1">
        <a:spcBef>
          <a:spcPct val="0"/>
        </a:spcBef>
        <a:buNone/>
        <a:defRPr sz="3200" b="1" i="0" kern="1200" baseline="0">
          <a:solidFill>
            <a:schemeClr val="accent1"/>
          </a:solidFill>
          <a:latin typeface="Arial Bold"/>
          <a:ea typeface="+mj-ea"/>
          <a:cs typeface="Arial Bold"/>
        </a:defRPr>
      </a:lvl1pPr>
    </p:titleStyle>
    <p:body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jpg"/>
          <p:cNvPicPr>
            <a:picLocks noChangeAspect="1"/>
          </p:cNvPicPr>
          <p:nvPr userDrawn="1"/>
        </p:nvPicPr>
        <p:blipFill>
          <a:blip r:embed="rId2"/>
          <a:stretch>
            <a:fillRect/>
          </a:stretch>
        </p:blipFill>
        <p:spPr>
          <a:xfrm>
            <a:off x="0" y="0"/>
            <a:ext cx="9144000" cy="375646"/>
          </a:xfrm>
          <a:prstGeom prst="rect">
            <a:avLst/>
          </a:prstGeom>
        </p:spPr>
      </p:pic>
      <p:sp>
        <p:nvSpPr>
          <p:cNvPr id="13"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p>
            <a:r>
              <a:rPr lang="en-US" dirty="0" smtClean="0"/>
              <a:t>Title of Slide</a:t>
            </a:r>
            <a:endParaRPr lang="en-US" dirty="0"/>
          </a:p>
        </p:txBody>
      </p:sp>
      <p:sp>
        <p:nvSpPr>
          <p:cNvPr id="14" name="Text Placeholder 8"/>
          <p:cNvSpPr>
            <a:spLocks noGrp="1"/>
          </p:cNvSpPr>
          <p:nvPr>
            <p:ph type="body" idx="1"/>
          </p:nvPr>
        </p:nvSpPr>
        <p:spPr>
          <a:xfrm>
            <a:off x="457200" y="1500110"/>
            <a:ext cx="8238318" cy="48981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8"/>
            <a:endParaRPr lang="en-US" dirty="0" smtClean="0"/>
          </a:p>
        </p:txBody>
      </p:sp>
      <p:sp>
        <p:nvSpPr>
          <p:cNvPr id="8" name="TextBox 7"/>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lgn="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1606523214"/>
      </p:ext>
    </p:extLst>
  </p:cSld>
  <p:clrMap bg1="lt1" tx1="dk1" bg2="lt2" tx2="dk2" accent1="accent1" accent2="accent2" accent3="accent3" accent4="accent4" accent5="accent5" accent6="accent6" hlink="hlink" folHlink="folHlink"/>
  <p:hf sldNum="0" hdr="0"/>
  <p:txStyles>
    <p:titleStyle>
      <a:lvl1pPr algn="l" defTabSz="342900" rtl="0" eaLnBrk="1" latinLnBrk="0" hangingPunct="1">
        <a:spcBef>
          <a:spcPct val="0"/>
        </a:spcBef>
        <a:buNone/>
        <a:defRPr sz="3200" b="1" i="0" kern="1200" baseline="0">
          <a:solidFill>
            <a:schemeClr val="accent1"/>
          </a:solidFill>
          <a:latin typeface="Arial Bold"/>
          <a:ea typeface="+mj-ea"/>
          <a:cs typeface="Arial Bold"/>
        </a:defRPr>
      </a:lvl1pPr>
    </p:titleStyle>
    <p:body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jpg"/>
          <p:cNvPicPr>
            <a:picLocks noChangeAspect="1"/>
          </p:cNvPicPr>
          <p:nvPr userDrawn="1"/>
        </p:nvPicPr>
        <p:blipFill>
          <a:blip r:embed="rId2"/>
          <a:stretch>
            <a:fillRect/>
          </a:stretch>
        </p:blipFill>
        <p:spPr>
          <a:xfrm>
            <a:off x="0" y="0"/>
            <a:ext cx="9144000" cy="375646"/>
          </a:xfrm>
          <a:prstGeom prst="rect">
            <a:avLst/>
          </a:prstGeom>
        </p:spPr>
      </p:pic>
      <p:sp>
        <p:nvSpPr>
          <p:cNvPr id="13"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p>
            <a:r>
              <a:rPr lang="en-US" dirty="0" smtClean="0"/>
              <a:t>Title of Slide</a:t>
            </a:r>
            <a:endParaRPr lang="en-US" dirty="0"/>
          </a:p>
        </p:txBody>
      </p:sp>
      <p:sp>
        <p:nvSpPr>
          <p:cNvPr id="14" name="Text Placeholder 8"/>
          <p:cNvSpPr>
            <a:spLocks noGrp="1"/>
          </p:cNvSpPr>
          <p:nvPr>
            <p:ph type="body" idx="1"/>
          </p:nvPr>
        </p:nvSpPr>
        <p:spPr>
          <a:xfrm>
            <a:off x="457200" y="1500110"/>
            <a:ext cx="8238318" cy="48981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8"/>
            <a:endParaRPr lang="en-US" dirty="0" smtClean="0"/>
          </a:p>
        </p:txBody>
      </p:sp>
      <p:sp>
        <p:nvSpPr>
          <p:cNvPr id="8" name="TextBox 7"/>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lgn="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468845348"/>
      </p:ext>
    </p:extLst>
  </p:cSld>
  <p:clrMap bg1="lt1" tx1="dk1" bg2="lt2" tx2="dk2" accent1="accent1" accent2="accent2" accent3="accent3" accent4="accent4" accent5="accent5" accent6="accent6" hlink="hlink" folHlink="folHlink"/>
  <p:hf sldNum="0" hdr="0"/>
  <p:txStyles>
    <p:titleStyle>
      <a:lvl1pPr algn="l" defTabSz="342900" rtl="0" eaLnBrk="1" latinLnBrk="0" hangingPunct="1">
        <a:spcBef>
          <a:spcPct val="0"/>
        </a:spcBef>
        <a:buNone/>
        <a:defRPr sz="3200" b="1" i="0" kern="1200" baseline="0">
          <a:solidFill>
            <a:schemeClr val="accent1"/>
          </a:solidFill>
          <a:latin typeface="Arial Bold"/>
          <a:ea typeface="+mj-ea"/>
          <a:cs typeface="Arial Bold"/>
        </a:defRPr>
      </a:lvl1pPr>
    </p:titleStyle>
    <p:body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jpg"/>
          <p:cNvPicPr>
            <a:picLocks noChangeAspect="1"/>
          </p:cNvPicPr>
          <p:nvPr userDrawn="1"/>
        </p:nvPicPr>
        <p:blipFill>
          <a:blip r:embed="rId2"/>
          <a:stretch>
            <a:fillRect/>
          </a:stretch>
        </p:blipFill>
        <p:spPr>
          <a:xfrm>
            <a:off x="0" y="0"/>
            <a:ext cx="9144000" cy="375646"/>
          </a:xfrm>
          <a:prstGeom prst="rect">
            <a:avLst/>
          </a:prstGeom>
        </p:spPr>
      </p:pic>
      <p:sp>
        <p:nvSpPr>
          <p:cNvPr id="13"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p>
            <a:r>
              <a:rPr lang="en-US" dirty="0" smtClean="0"/>
              <a:t>Title of Slide</a:t>
            </a:r>
            <a:endParaRPr lang="en-US" dirty="0"/>
          </a:p>
        </p:txBody>
      </p:sp>
      <p:sp>
        <p:nvSpPr>
          <p:cNvPr id="14" name="Text Placeholder 8"/>
          <p:cNvSpPr>
            <a:spLocks noGrp="1"/>
          </p:cNvSpPr>
          <p:nvPr>
            <p:ph type="body" idx="1"/>
          </p:nvPr>
        </p:nvSpPr>
        <p:spPr>
          <a:xfrm>
            <a:off x="457200" y="1500110"/>
            <a:ext cx="8238318" cy="48981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8"/>
            <a:endParaRPr lang="en-US" dirty="0" smtClean="0"/>
          </a:p>
        </p:txBody>
      </p:sp>
      <p:sp>
        <p:nvSpPr>
          <p:cNvPr id="8" name="TextBox 7"/>
          <p:cNvSpPr txBox="1"/>
          <p:nvPr userDrawn="1"/>
        </p:nvSpPr>
        <p:spPr>
          <a:xfrm>
            <a:off x="8306751" y="70008"/>
            <a:ext cx="592667" cy="246221"/>
          </a:xfrm>
          <a:prstGeom prst="rect">
            <a:avLst/>
          </a:prstGeom>
          <a:noFill/>
        </p:spPr>
        <p:txBody>
          <a:bodyPr wrap="square" rtlCol="0">
            <a:spAutoFit/>
          </a:bodyPr>
          <a:lstStyle/>
          <a:p>
            <a:pPr algn="r"/>
            <a:r>
              <a:rPr lang="en-US" sz="1000" b="1"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2862112376"/>
      </p:ext>
    </p:extLst>
  </p:cSld>
  <p:clrMap bg1="lt1" tx1="dk1" bg2="lt2" tx2="dk2" accent1="accent1" accent2="accent2" accent3="accent3" accent4="accent4" accent5="accent5" accent6="accent6" hlink="hlink" folHlink="folHlink"/>
  <p:hf sldNum="0" hdr="0"/>
  <p:txStyles>
    <p:titleStyle>
      <a:lvl1pPr algn="l" defTabSz="342900" rtl="0" eaLnBrk="1" latinLnBrk="0" hangingPunct="1">
        <a:spcBef>
          <a:spcPct val="0"/>
        </a:spcBef>
        <a:buNone/>
        <a:defRPr sz="3200" b="1" i="0" kern="1200" baseline="0">
          <a:solidFill>
            <a:schemeClr val="accent1"/>
          </a:solidFill>
          <a:latin typeface="Arial Bold"/>
          <a:ea typeface="+mj-ea"/>
          <a:cs typeface="Arial Bold"/>
        </a:defRPr>
      </a:lvl1pPr>
    </p:titleStyle>
    <p:body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jpg"/>
          <p:cNvPicPr>
            <a:picLocks noChangeAspect="1"/>
          </p:cNvPicPr>
          <p:nvPr userDrawn="1"/>
        </p:nvPicPr>
        <p:blipFill>
          <a:blip r:embed="rId2"/>
          <a:stretch>
            <a:fillRect/>
          </a:stretch>
        </p:blipFill>
        <p:spPr>
          <a:xfrm>
            <a:off x="0" y="0"/>
            <a:ext cx="9144000" cy="375646"/>
          </a:xfrm>
          <a:prstGeom prst="rect">
            <a:avLst/>
          </a:prstGeom>
        </p:spPr>
      </p:pic>
      <p:sp>
        <p:nvSpPr>
          <p:cNvPr id="13"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p>
            <a:r>
              <a:rPr lang="en-US" dirty="0" smtClean="0"/>
              <a:t>Title of Slide</a:t>
            </a:r>
            <a:endParaRPr lang="en-US" dirty="0"/>
          </a:p>
        </p:txBody>
      </p:sp>
      <p:sp>
        <p:nvSpPr>
          <p:cNvPr id="14" name="Text Placeholder 8"/>
          <p:cNvSpPr>
            <a:spLocks noGrp="1"/>
          </p:cNvSpPr>
          <p:nvPr>
            <p:ph type="body" idx="1"/>
          </p:nvPr>
        </p:nvSpPr>
        <p:spPr>
          <a:xfrm>
            <a:off x="457200" y="1500110"/>
            <a:ext cx="8238318" cy="48981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8"/>
            <a:endParaRPr lang="en-US" dirty="0" smtClean="0"/>
          </a:p>
        </p:txBody>
      </p:sp>
      <p:sp>
        <p:nvSpPr>
          <p:cNvPr id="8" name="TextBox 7"/>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lgn="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2561581100"/>
      </p:ext>
    </p:extLst>
  </p:cSld>
  <p:clrMap bg1="lt1" tx1="dk1" bg2="lt2" tx2="dk2" accent1="accent1" accent2="accent2" accent3="accent3" accent4="accent4" accent5="accent5" accent6="accent6" hlink="hlink" folHlink="folHlink"/>
  <p:hf sldNum="0" hdr="0"/>
  <p:txStyles>
    <p:titleStyle>
      <a:lvl1pPr algn="l" defTabSz="342900" rtl="0" eaLnBrk="1" latinLnBrk="0" hangingPunct="1">
        <a:spcBef>
          <a:spcPct val="0"/>
        </a:spcBef>
        <a:buNone/>
        <a:defRPr sz="3200" b="1" i="0" kern="1200" baseline="0">
          <a:solidFill>
            <a:schemeClr val="accent1"/>
          </a:solidFill>
          <a:latin typeface="Arial Bold"/>
          <a:ea typeface="+mj-ea"/>
          <a:cs typeface="Arial Bold"/>
        </a:defRPr>
      </a:lvl1pPr>
    </p:titleStyle>
    <p:body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jpg"/>
          <p:cNvPicPr>
            <a:picLocks noChangeAspect="1"/>
          </p:cNvPicPr>
          <p:nvPr userDrawn="1"/>
        </p:nvPicPr>
        <p:blipFill>
          <a:blip r:embed="rId5"/>
          <a:stretch>
            <a:fillRect/>
          </a:stretch>
        </p:blipFill>
        <p:spPr>
          <a:xfrm>
            <a:off x="0" y="0"/>
            <a:ext cx="9144000" cy="375646"/>
          </a:xfrm>
          <a:prstGeom prst="rect">
            <a:avLst/>
          </a:prstGeom>
        </p:spPr>
      </p:pic>
      <p:sp>
        <p:nvSpPr>
          <p:cNvPr id="13" name="Title Placeholder 1"/>
          <p:cNvSpPr>
            <a:spLocks noGrp="1"/>
          </p:cNvSpPr>
          <p:nvPr>
            <p:ph type="title"/>
          </p:nvPr>
        </p:nvSpPr>
        <p:spPr>
          <a:xfrm>
            <a:off x="457200" y="705206"/>
            <a:ext cx="8238319" cy="418645"/>
          </a:xfrm>
          <a:prstGeom prst="rect">
            <a:avLst/>
          </a:prstGeom>
        </p:spPr>
        <p:txBody>
          <a:bodyPr vert="horz" lIns="91440" tIns="45720" rIns="91440" bIns="45720" rtlCol="0" anchor="ctr">
            <a:noAutofit/>
          </a:bodyPr>
          <a:lstStyle/>
          <a:p>
            <a:r>
              <a:rPr lang="en-US" dirty="0" smtClean="0"/>
              <a:t>Title of Slide</a:t>
            </a:r>
            <a:endParaRPr lang="en-US" dirty="0"/>
          </a:p>
        </p:txBody>
      </p:sp>
      <p:sp>
        <p:nvSpPr>
          <p:cNvPr id="14" name="Text Placeholder 8"/>
          <p:cNvSpPr>
            <a:spLocks noGrp="1"/>
          </p:cNvSpPr>
          <p:nvPr>
            <p:ph type="body" idx="1"/>
          </p:nvPr>
        </p:nvSpPr>
        <p:spPr>
          <a:xfrm>
            <a:off x="457200" y="1500110"/>
            <a:ext cx="8238318" cy="489814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a:p>
            <a:pPr lvl="8"/>
            <a:endParaRPr lang="en-US" dirty="0" smtClean="0"/>
          </a:p>
        </p:txBody>
      </p:sp>
      <p:sp>
        <p:nvSpPr>
          <p:cNvPr id="8" name="TextBox 7"/>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lgn="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3259283219"/>
      </p:ext>
    </p:extLst>
  </p:cSld>
  <p:clrMap bg1="lt1" tx1="dk1" bg2="lt2" tx2="dk2" accent1="accent1" accent2="accent2" accent3="accent3" accent4="accent4" accent5="accent5" accent6="accent6" hlink="hlink" folHlink="folHlink"/>
  <p:sldLayoutIdLst>
    <p:sldLayoutId id="2147483720" r:id="rId1"/>
    <p:sldLayoutId id="2147483729" r:id="rId2"/>
    <p:sldLayoutId id="2147483731" r:id="rId3"/>
  </p:sldLayoutIdLst>
  <p:hf sldNum="0" hdr="0"/>
  <p:txStyles>
    <p:titleStyle>
      <a:lvl1pPr algn="l" defTabSz="342900" rtl="0" eaLnBrk="1" latinLnBrk="0" hangingPunct="1">
        <a:spcBef>
          <a:spcPct val="0"/>
        </a:spcBef>
        <a:buNone/>
        <a:defRPr sz="3200" b="1" i="0" kern="1200" baseline="0">
          <a:solidFill>
            <a:schemeClr val="accent1"/>
          </a:solidFill>
          <a:latin typeface="Arial Bold"/>
          <a:ea typeface="+mj-ea"/>
          <a:cs typeface="Arial Bold"/>
        </a:defRPr>
      </a:lvl1pPr>
    </p:titleStyle>
    <p:body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8301"/>
        </a:solidFill>
        <a:effectLst/>
      </p:bgPr>
    </p:bg>
    <p:spTree>
      <p:nvGrpSpPr>
        <p:cNvPr id="1" name=""/>
        <p:cNvGrpSpPr/>
        <p:nvPr/>
      </p:nvGrpSpPr>
      <p:grpSpPr>
        <a:xfrm>
          <a:off x="0" y="0"/>
          <a:ext cx="0" cy="0"/>
          <a:chOff x="0" y="0"/>
          <a:chExt cx="0" cy="0"/>
        </a:xfrm>
      </p:grpSpPr>
      <p:sp>
        <p:nvSpPr>
          <p:cNvPr id="7" name="Rectangle 6"/>
          <p:cNvSpPr/>
          <p:nvPr userDrawn="1"/>
        </p:nvSpPr>
        <p:spPr>
          <a:xfrm>
            <a:off x="0" y="11575"/>
            <a:ext cx="9144000" cy="6858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a:endParaRPr lang="en-US" sz="1800">
              <a:solidFill>
                <a:prstClr val="white"/>
              </a:solidFill>
            </a:endParaRPr>
          </a:p>
        </p:txBody>
      </p:sp>
      <p:pic>
        <p:nvPicPr>
          <p:cNvPr id="4" name="Picture 3" descr="elsevier_logo.png"/>
          <p:cNvPicPr>
            <a:picLocks noChangeAspect="1"/>
          </p:cNvPicPr>
          <p:nvPr userDrawn="1"/>
        </p:nvPicPr>
        <p:blipFill>
          <a:blip r:embed="rId2">
            <a:alphaModFix amt="35000"/>
            <a:extLst>
              <a:ext uri="{28A0092B-C50C-407E-A947-70E740481C1C}">
                <a14:useLocalDpi xmlns:a14="http://schemas.microsoft.com/office/drawing/2010/main"/>
              </a:ext>
            </a:extLst>
          </a:blip>
          <a:stretch>
            <a:fillRect/>
          </a:stretch>
        </p:blipFill>
        <p:spPr>
          <a:xfrm>
            <a:off x="279516" y="6501095"/>
            <a:ext cx="844726" cy="225260"/>
          </a:xfrm>
          <a:prstGeom prst="rect">
            <a:avLst/>
          </a:prstGeom>
        </p:spPr>
      </p:pic>
      <p:sp>
        <p:nvSpPr>
          <p:cNvPr id="5" name="TextBox 4"/>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lgn="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3753339290"/>
      </p:ext>
    </p:extLst>
  </p:cSld>
  <p:clrMap bg1="lt1" tx1="dk1" bg2="lt2" tx2="dk2" accent1="accent1" accent2="accent2" accent3="accent3" accent4="accent4" accent5="accent5" accent6="accent6" hlink="hlink" folHlink="folHlink"/>
  <p:hf sldNum="0" hdr="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a:endParaRPr lang="en-US" sz="1800">
              <a:solidFill>
                <a:prstClr val="white"/>
              </a:solidFill>
            </a:endParaRPr>
          </a:p>
        </p:txBody>
      </p:sp>
      <p:pic>
        <p:nvPicPr>
          <p:cNvPr id="4" name="Picture 3" descr="elsevier_logo.png"/>
          <p:cNvPicPr>
            <a:picLocks noChangeAspect="1"/>
          </p:cNvPicPr>
          <p:nvPr userDrawn="1"/>
        </p:nvPicPr>
        <p:blipFill>
          <a:blip r:embed="rId3">
            <a:alphaModFix amt="35000"/>
            <a:extLst>
              <a:ext uri="{28A0092B-C50C-407E-A947-70E740481C1C}">
                <a14:useLocalDpi xmlns:a14="http://schemas.microsoft.com/office/drawing/2010/main"/>
              </a:ext>
            </a:extLst>
          </a:blip>
          <a:stretch>
            <a:fillRect/>
          </a:stretch>
        </p:blipFill>
        <p:spPr>
          <a:xfrm>
            <a:off x="279516" y="6501095"/>
            <a:ext cx="844726" cy="225260"/>
          </a:xfrm>
          <a:prstGeom prst="rect">
            <a:avLst/>
          </a:prstGeom>
        </p:spPr>
      </p:pic>
      <p:sp>
        <p:nvSpPr>
          <p:cNvPr id="5" name="TextBox 4"/>
          <p:cNvSpPr txBox="1"/>
          <p:nvPr userDrawn="1"/>
        </p:nvSpPr>
        <p:spPr>
          <a:xfrm>
            <a:off x="8306751" y="70008"/>
            <a:ext cx="592667" cy="246221"/>
          </a:xfrm>
          <a:prstGeom prst="rect">
            <a:avLst/>
          </a:prstGeom>
          <a:noFill/>
        </p:spPr>
        <p:txBody>
          <a:bodyPr wrap="square" rtlCol="0">
            <a:spAutoFit/>
          </a:bodyPr>
          <a:lstStyle/>
          <a:p>
            <a:pPr algn="r"/>
            <a:r>
              <a:rPr lang="en-US" sz="1000" b="1" baseline="0" dirty="0" smtClean="0">
                <a:solidFill>
                  <a:prstClr val="white"/>
                </a:solidFill>
                <a:cs typeface="Arial" pitchFamily="34" charset="0"/>
              </a:rPr>
              <a:t>|  </a:t>
            </a:r>
            <a:fld id="{0458CB15-4049-3E44-A91F-E9E0F94EC727}" type="slidenum">
              <a:rPr lang="en-US" sz="1000" b="1" baseline="0" smtClean="0">
                <a:solidFill>
                  <a:prstClr val="white"/>
                </a:solidFill>
                <a:cs typeface="Arial" pitchFamily="34" charset="0"/>
              </a:rPr>
              <a:pPr algn="r"/>
              <a:t>‹#›</a:t>
            </a:fld>
            <a:endParaRPr lang="en-US" sz="1000" b="1" baseline="0" dirty="0" err="1" smtClean="0">
              <a:solidFill>
                <a:prstClr val="white"/>
              </a:solidFill>
              <a:cs typeface="Arial" pitchFamily="34" charset="0"/>
            </a:endParaRPr>
          </a:p>
        </p:txBody>
      </p:sp>
    </p:spTree>
    <p:extLst>
      <p:ext uri="{BB962C8B-B14F-4D97-AF65-F5344CB8AC3E}">
        <p14:creationId xmlns:p14="http://schemas.microsoft.com/office/powerpoint/2010/main" val="2025408999"/>
      </p:ext>
    </p:extLst>
  </p:cSld>
  <p:clrMap bg1="lt1" tx1="dk1" bg2="lt2" tx2="dk2" accent1="accent1" accent2="accent2" accent3="accent3" accent4="accent4" accent5="accent5" accent6="accent6" hlink="hlink" folHlink="folHlink"/>
  <p:sldLayoutIdLst>
    <p:sldLayoutId id="2147483726" r:id="rId1"/>
  </p:sldLayoutIdLst>
  <p:hf sldNum="0" hdr="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EEECE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457189"/>
            <a:endParaRPr lang="en-US" sz="1800">
              <a:solidFill>
                <a:prstClr val="white"/>
              </a:solidFill>
            </a:endParaRPr>
          </a:p>
        </p:txBody>
      </p:sp>
      <p:pic>
        <p:nvPicPr>
          <p:cNvPr id="4" name="Picture 3" descr="elsevier_logo.png"/>
          <p:cNvPicPr>
            <a:picLocks noChangeAspect="1"/>
          </p:cNvPicPr>
          <p:nvPr userDrawn="1"/>
        </p:nvPicPr>
        <p:blipFill>
          <a:blip r:embed="rId4">
            <a:alphaModFix amt="35000"/>
            <a:extLst>
              <a:ext uri="{28A0092B-C50C-407E-A947-70E740481C1C}">
                <a14:useLocalDpi xmlns:a14="http://schemas.microsoft.com/office/drawing/2010/main"/>
              </a:ext>
            </a:extLst>
          </a:blip>
          <a:stretch>
            <a:fillRect/>
          </a:stretch>
        </p:blipFill>
        <p:spPr>
          <a:xfrm>
            <a:off x="279516" y="6501095"/>
            <a:ext cx="844726" cy="225260"/>
          </a:xfrm>
          <a:prstGeom prst="rect">
            <a:avLst/>
          </a:prstGeom>
        </p:spPr>
      </p:pic>
      <p:sp>
        <p:nvSpPr>
          <p:cNvPr id="6" name="TextBox 5"/>
          <p:cNvSpPr txBox="1"/>
          <p:nvPr userDrawn="1"/>
        </p:nvSpPr>
        <p:spPr>
          <a:xfrm>
            <a:off x="8306751" y="70008"/>
            <a:ext cx="592667" cy="246221"/>
          </a:xfrm>
          <a:prstGeom prst="rect">
            <a:avLst/>
          </a:prstGeom>
          <a:noFill/>
        </p:spPr>
        <p:txBody>
          <a:bodyPr wrap="square" rtlCol="0">
            <a:spAutoFit/>
          </a:bodyPr>
          <a:lstStyle/>
          <a:p>
            <a:pPr algn="r"/>
            <a:r>
              <a:rPr lang="en-US" sz="1000" b="0" cap="none" spc="0" dirty="0" smtClean="0">
                <a:ln w="0"/>
                <a:solidFill>
                  <a:schemeClr val="tx1"/>
                </a:solidFill>
                <a:effectLst>
                  <a:outerShdw blurRad="38100" dist="19050" dir="2700000" algn="tl" rotWithShape="0">
                    <a:schemeClr val="dk1">
                      <a:alpha val="40000"/>
                    </a:schemeClr>
                  </a:outerShdw>
                </a:effectLst>
                <a:cs typeface="Arial" pitchFamily="34" charset="0"/>
              </a:rPr>
              <a:t>|  </a:t>
            </a:r>
            <a:fld id="{0458CB15-4049-3E44-A91F-E9E0F94EC727}" type="slidenum">
              <a:rPr lang="en-US" sz="1000" b="0" cap="none" spc="0" baseline="0" smtClean="0">
                <a:ln w="0"/>
                <a:solidFill>
                  <a:schemeClr val="tx1"/>
                </a:solidFill>
                <a:effectLst>
                  <a:outerShdw blurRad="38100" dist="19050" dir="2700000" algn="tl" rotWithShape="0">
                    <a:schemeClr val="dk1">
                      <a:alpha val="40000"/>
                    </a:schemeClr>
                  </a:outerShdw>
                </a:effectLst>
                <a:cs typeface="Arial" pitchFamily="34" charset="0"/>
              </a:rPr>
              <a:pPr algn="r"/>
              <a:t>‹#›</a:t>
            </a:fld>
            <a:endParaRPr lang="en-US" sz="1000" b="0" cap="none" spc="0" baseline="0" dirty="0" err="1" smtClean="0">
              <a:ln w="0"/>
              <a:solidFill>
                <a:schemeClr val="tx1"/>
              </a:solidFill>
              <a:effectLst>
                <a:outerShdw blurRad="38100" dist="19050" dir="2700000" algn="tl" rotWithShape="0">
                  <a:schemeClr val="dk1">
                    <a:alpha val="40000"/>
                  </a:schemeClr>
                </a:outerShdw>
              </a:effectLst>
              <a:cs typeface="Arial" pitchFamily="34" charset="0"/>
            </a:endParaRPr>
          </a:p>
        </p:txBody>
      </p:sp>
    </p:spTree>
    <p:extLst>
      <p:ext uri="{BB962C8B-B14F-4D97-AF65-F5344CB8AC3E}">
        <p14:creationId xmlns:p14="http://schemas.microsoft.com/office/powerpoint/2010/main" val="3686422847"/>
      </p:ext>
    </p:extLst>
  </p:cSld>
  <p:clrMap bg1="lt1" tx1="dk1" bg2="lt2" tx2="dk2" accent1="accent1" accent2="accent2" accent3="accent3" accent4="accent4" accent5="accent5" accent6="accent6" hlink="hlink" folHlink="folHlink"/>
  <p:sldLayoutIdLst>
    <p:sldLayoutId id="2147483728" r:id="rId1"/>
    <p:sldLayoutId id="2147483730" r:id="rId2"/>
  </p:sldLayoutIdLst>
  <p:hf sldNum="0" hdr="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 Id="rId3" Type="http://schemas.openxmlformats.org/officeDocument/2006/relationships/hyperlink" Target="https://commons.wikimedia.org/w/index.php?curid=2867826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commons.wikimedia.org/wiki/File:Jurvetson_Google_driverless_car.jpg" TargetMode="External"/><Relationship Id="rId4" Type="http://schemas.openxmlformats.org/officeDocument/2006/relationships/hyperlink" Target="https://en.wikipedia.org/w/index.php?curid=31142331" TargetMode="External"/><Relationship Id="rId5" Type="http://schemas.openxmlformats.org/officeDocument/2006/relationships/hyperlink" Target="https://commons.wikimedia.org/w/index.php?curid=36902398" TargetMode="External"/><Relationship Id="rId6" Type="http://schemas.openxmlformats.org/officeDocument/2006/relationships/hyperlink" Target="https://www.amazon.com/Second-Machine-Age-Prosperity-Technologies-ebook/dp/B00D97HPQI" TargetMode="External"/><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hyperlink" Target="https://techcrunch.com/2017/01/23/chan-zuckerberg-initiative-meta/" TargetMode="External"/><Relationship Id="rId9" Type="http://schemas.openxmlformats.org/officeDocument/2006/relationships/hyperlink" Target="https://blogs.nvidia.com/blog/2016/05/10/deep-learning-chest-x-rays/" TargetMode="External"/><Relationship Id="rId10" Type="http://schemas.openxmlformats.org/officeDocument/2006/relationships/hyperlink" Target="https://www.crunchbase.com/organization/ibm-watson-health" TargetMode="External"/><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aims.fao.org/activity/blog/global-data-ecosystem-agriculture-and-food-godan-discussion-paper" TargetMode="External"/><Relationship Id="rId5" Type="http://schemas.openxmlformats.org/officeDocument/2006/relationships/hyperlink" Target="https://www.thehumanproject.org/" TargetMode="External"/><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tiff"/><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hyperlink" Target="https://zepheira.com/" TargetMode="External"/><Relationship Id="rId6" Type="http://schemas.openxmlformats.org/officeDocument/2006/relationships/hyperlink" Target="https://linkedjazz.org/network/" TargetMode="External"/><Relationship Id="rId7" Type="http://schemas.openxmlformats.org/officeDocument/2006/relationships/hyperlink" Target="http://vivo.cornell.edu/" TargetMode="External"/><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s://www.flickr.com/photos/iamthebestartist/66817517/in/photostream/" TargetMode="External"/><Relationship Id="rId4" Type="http://schemas.openxmlformats.org/officeDocument/2006/relationships/image" Target="../media/image39.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westportlibrary.org/about/news/robots-arrive-westport-library" TargetMode="External"/><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www.nytimes.com/2016/12/14/magazine/the-great-ai-awakening.htm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linicaltrials.gov/" TargetMode="External"/><Relationship Id="rId4" Type="http://schemas.openxmlformats.org/officeDocument/2006/relationships/hyperlink" Target="https://mimic.physionet.org/about/mimic/" TargetMode="External"/><Relationship Id="rId5" Type="http://schemas.openxmlformats.org/officeDocument/2006/relationships/hyperlink" Target="http://commoncrawl.org/" TargetMode="External"/><Relationship Id="rId6" Type="http://schemas.openxmlformats.org/officeDocument/2006/relationships/hyperlink" Target="http://opus.lingfil.uu.se/" TargetMode="External"/><Relationship Id="rId7" Type="http://schemas.openxmlformats.org/officeDocument/2006/relationships/hyperlink" Target="http://www.anc.org/data/oanc/" TargetMode="External"/><Relationship Id="rId8" Type="http://schemas.openxmlformats.org/officeDocument/2006/relationships/hyperlink" Target="https://nlp.stanford.edu/projects/snli/" TargetMode="External"/><Relationship Id="rId1" Type="http://schemas.openxmlformats.org/officeDocument/2006/relationships/slideLayout" Target="../slideLayouts/slideLayout4.xml"/><Relationship Id="rId2" Type="http://schemas.openxmlformats.org/officeDocument/2006/relationships/hyperlink" Target="https://dcc.icgc.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nlp.stanford.edu/projects/glove/" TargetMode="External"/><Relationship Id="rId3" Type="http://schemas.openxmlformats.org/officeDocument/2006/relationships/hyperlink" Target="https://github.com/facebookresearch/fastText/blob/master/pretrained-vectors.m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hyperlink" Target="http://brat.nlplab.org/" TargetMode="External"/><Relationship Id="rId7" Type="http://schemas.openxmlformats.org/officeDocument/2006/relationships/hyperlink" Target="https://www.mturk.com/mturk/welcome" TargetMode="External"/><Relationship Id="rId8" Type="http://schemas.openxmlformats.org/officeDocument/2006/relationships/hyperlink" Target="https://www.kaggle.com/" TargetMode="External"/><Relationship Id="rId9" Type="http://schemas.openxmlformats.org/officeDocument/2006/relationships/hyperlink" Target="https://www.crowdflower.com/machine-learning-with-crowdflower/" TargetMode="External"/><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hyperlink" Target="http://www.mckinsey.com/business-functions/digital-mckinsey/our-insights/the-internet-of-things-the-value-of-digitizing-the-physical-world"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medgadget.com/2009/08/internet_connected_bottle_caps_help_remember_to_take_your_pills.html" TargetMode="External"/><Relationship Id="rId4" Type="http://schemas.openxmlformats.org/officeDocument/2006/relationships/hyperlink" Target="http://www.mobihealthnews.com/47112/medtronic-launches-smartphone-connectivity-for-cgms-insulin-pumps" TargetMode="Externa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5.xml"/><Relationship Id="rId2"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hyperlink" Target="http://rachio.com/how-it-works" TargetMode="External"/><Relationship Id="rId4" Type="http://schemas.openxmlformats.org/officeDocument/2006/relationships/image" Target="../media/image51.png"/><Relationship Id="rId5" Type="http://schemas.openxmlformats.org/officeDocument/2006/relationships/image" Target="../media/image52.jpeg"/><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hyperlink" Target="https://weaponsofmathdestructionbook.com/" TargetMode="External"/><Relationship Id="rId5" Type="http://schemas.openxmlformats.org/officeDocument/2006/relationships/hyperlink" Target="https://www.ted.com/talks/cathy_o_neil_the_era_of_blind_faith_in_big_data_must_end" TargetMode="External"/><Relationship Id="rId1" Type="http://schemas.openxmlformats.org/officeDocument/2006/relationships/slideLayout" Target="../slideLayouts/slideLayout8.xml"/><Relationship Id="rId2" Type="http://schemas.openxmlformats.org/officeDocument/2006/relationships/image" Target="../media/image5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6.png"/><Relationship Id="rId3" Type="http://schemas.openxmlformats.org/officeDocument/2006/relationships/hyperlink" Target="http://www.tylervigen.com/spurious-correlation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ommons.wikimedia.org/w/index.php?curid=37339697" TargetMode="Externa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hyperlink" Target="https://nyupress.org/books/9781479837243/" TargetMode="External"/><Relationship Id="rId4" Type="http://schemas.openxmlformats.org/officeDocument/2006/relationships/hyperlink" Target="https://medium.com/@blaisea/physiognomys-new-clothes-f2d4b59fdd6a" TargetMode="External"/><Relationship Id="rId5" Type="http://schemas.openxmlformats.org/officeDocument/2006/relationships/hyperlink" Target="https://www.propublica.org/article/machine-bias-risk-assessments-in-criminal-sentencing" TargetMode="External"/><Relationship Id="rId6" Type="http://schemas.openxmlformats.org/officeDocument/2006/relationships/image" Target="../media/image58.png"/><Relationship Id="rId7" Type="http://schemas.openxmlformats.org/officeDocument/2006/relationships/image" Target="../media/image59.jpeg"/><Relationship Id="rId8" Type="http://schemas.openxmlformats.org/officeDocument/2006/relationships/image" Target="../media/image60.png"/><Relationship Id="rId9" Type="http://schemas.openxmlformats.org/officeDocument/2006/relationships/image" Target="../media/image61.jpe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hyperlink" Target="http://gizmodo.com/here-are-the-microsoft-twitter-bot-s-craziest-racist-ra-176682016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hyperlink" Target="https://dssg.uchicago.edu/2015/09/18/an-ethical-checklist-for-data-science/" TargetMode="External"/><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pewinternet.org/2017/02/08/theme-7-the-need-grows-for-algorithmic-literacy-transparency-and-oversigh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venturebeat.com/2017/05/17/googles-speech-recognition-technology-now-has-a-4-9-word-error-rate/"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 Id="rId3" Type="http://schemas.openxmlformats.org/officeDocument/2006/relationships/hyperlink" Target="https://www.fastcodesign.com/90134155/the-most-crucial-design-job-of-the-futur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fastcodesign.com/90134155/the-most-crucial-design-job-of-the-future" TargetMode="External"/><Relationship Id="rId3"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hyperlink" Target="https://future-of-libraries.mit.edu/" TargetMode="External"/><Relationship Id="rId6" Type="http://schemas.openxmlformats.org/officeDocument/2006/relationships/hyperlink" Target="http://msdse.org/" TargetMode="External"/><Relationship Id="rId7" Type="http://schemas.openxmlformats.org/officeDocument/2006/relationships/hyperlink" Target="https://youtu.be/L0G9JsPMEXY" TargetMode="External"/><Relationship Id="rId1" Type="http://schemas.openxmlformats.org/officeDocument/2006/relationships/slideLayout" Target="../slideLayouts/slideLayout3.xml"/><Relationship Id="rId2"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hyperlink" Target="https://devblogs.nvidia.com/parallelforall/author/czha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www.kaggle.com/c/dogs-vs-cats-redux-kernels-edition/data" TargetMode="External"/><Relationship Id="rId5" Type="http://schemas.openxmlformats.org/officeDocument/2006/relationships/hyperlink" Target="https://www.wired.com/2012/06/google-x-neural-network/" TargetMode="External"/><Relationship Id="rId6" Type="http://schemas.openxmlformats.org/officeDocument/2006/relationships/hyperlink" Target="https://arxiv.org/abs/1112.6209" TargetMode="External"/><Relationship Id="rId7"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6746" y="448987"/>
            <a:ext cx="7425926" cy="942147"/>
          </a:xfrm>
        </p:spPr>
        <p:txBody>
          <a:bodyPr/>
          <a:lstStyle/>
          <a:p>
            <a:r>
              <a:rPr lang="en-US" sz="4000" b="0" dirty="0"/>
              <a:t>From Collections &amp; Services to Features &amp; </a:t>
            </a:r>
            <a:r>
              <a:rPr lang="en-US" sz="4000" b="0" dirty="0" smtClean="0"/>
              <a:t>Algorithms</a:t>
            </a:r>
            <a:r>
              <a:rPr lang="en-US" sz="4000" dirty="0" smtClean="0"/>
              <a:t>:</a:t>
            </a:r>
            <a:endParaRPr lang="en-US" sz="4000" dirty="0"/>
          </a:p>
        </p:txBody>
      </p:sp>
      <p:sp>
        <p:nvSpPr>
          <p:cNvPr id="3" name="Subtitle 2"/>
          <p:cNvSpPr>
            <a:spLocks noGrp="1"/>
          </p:cNvSpPr>
          <p:nvPr>
            <p:ph type="subTitle" idx="1"/>
          </p:nvPr>
        </p:nvSpPr>
        <p:spPr>
          <a:xfrm>
            <a:off x="256746" y="1521320"/>
            <a:ext cx="7425926" cy="390948"/>
          </a:xfrm>
        </p:spPr>
        <p:txBody>
          <a:bodyPr>
            <a:noAutofit/>
          </a:bodyPr>
          <a:lstStyle/>
          <a:p>
            <a:r>
              <a:rPr lang="en-US" sz="3200" dirty="0" smtClean="0"/>
              <a:t>New </a:t>
            </a:r>
            <a:r>
              <a:rPr lang="en-US" sz="3200" dirty="0"/>
              <a:t>roles for libraries in the age of artificial intelligence</a:t>
            </a:r>
          </a:p>
        </p:txBody>
      </p:sp>
      <p:sp>
        <p:nvSpPr>
          <p:cNvPr id="4" name="Text Placeholder 3"/>
          <p:cNvSpPr>
            <a:spLocks noGrp="1"/>
          </p:cNvSpPr>
          <p:nvPr>
            <p:ph type="body" sz="quarter" idx="10"/>
          </p:nvPr>
        </p:nvSpPr>
        <p:spPr>
          <a:xfrm>
            <a:off x="0" y="5549717"/>
            <a:ext cx="5090169" cy="962477"/>
          </a:xfrm>
        </p:spPr>
        <p:txBody>
          <a:bodyPr>
            <a:noAutofit/>
          </a:bodyPr>
          <a:lstStyle/>
          <a:p>
            <a:r>
              <a:rPr lang="en-US" sz="2400" dirty="0" smtClean="0"/>
              <a:t>Corey Harper -- @</a:t>
            </a:r>
            <a:r>
              <a:rPr lang="en-US" sz="2400" dirty="0" err="1" smtClean="0"/>
              <a:t>chrpr</a:t>
            </a:r>
            <a:endParaRPr lang="en-US" sz="2400" dirty="0" smtClean="0"/>
          </a:p>
          <a:p>
            <a:r>
              <a:rPr lang="en-US" sz="2400" dirty="0" err="1" smtClean="0"/>
              <a:t>IGeLU</a:t>
            </a:r>
            <a:r>
              <a:rPr lang="en-US" sz="2400" dirty="0" smtClean="0"/>
              <a:t> 2017</a:t>
            </a:r>
          </a:p>
          <a:p>
            <a:r>
              <a:rPr lang="en-US" sz="2400" dirty="0" smtClean="0"/>
              <a:t>11 September 2017</a:t>
            </a:r>
            <a:endParaRPr lang="en-US" sz="1800" dirty="0"/>
          </a:p>
        </p:txBody>
      </p:sp>
      <p:sp>
        <p:nvSpPr>
          <p:cNvPr id="5" name="Rectangle 4"/>
          <p:cNvSpPr/>
          <p:nvPr/>
        </p:nvSpPr>
        <p:spPr>
          <a:xfrm>
            <a:off x="4586214" y="6070851"/>
            <a:ext cx="3955057" cy="369332"/>
          </a:xfrm>
          <a:prstGeom prst="rect">
            <a:avLst/>
          </a:prstGeom>
        </p:spPr>
        <p:txBody>
          <a:bodyPr wrap="none">
            <a:spAutoFit/>
          </a:bodyPr>
          <a:lstStyle/>
          <a:p>
            <a:r>
              <a:rPr lang="en-US" dirty="0">
                <a:solidFill>
                  <a:srgbClr val="FFFFFF"/>
                </a:solidFill>
              </a:rPr>
              <a:t>Contributions: Brad Allen, </a:t>
            </a:r>
            <a:r>
              <a:rPr lang="en-US" dirty="0" smtClean="0">
                <a:solidFill>
                  <a:srgbClr val="FFFFFF"/>
                </a:solidFill>
              </a:rPr>
              <a:t>Paul </a:t>
            </a:r>
            <a:r>
              <a:rPr lang="en-US" dirty="0" err="1" smtClean="0">
                <a:solidFill>
                  <a:srgbClr val="FFFFFF"/>
                </a:solidFill>
              </a:rPr>
              <a:t>Groth</a:t>
            </a:r>
            <a:endParaRPr lang="en-US" dirty="0">
              <a:solidFill>
                <a:srgbClr val="FFFF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05206"/>
            <a:ext cx="8524754" cy="418645"/>
          </a:xfrm>
        </p:spPr>
        <p:txBody>
          <a:bodyPr/>
          <a:lstStyle/>
          <a:p>
            <a:r>
              <a:rPr lang="en-US" sz="3600" dirty="0" smtClean="0"/>
              <a:t>Supervised Learning vs Unsupervised</a:t>
            </a:r>
            <a:endParaRPr lang="en-US" sz="3600" dirty="0"/>
          </a:p>
        </p:txBody>
      </p:sp>
      <p:sp>
        <p:nvSpPr>
          <p:cNvPr id="3" name="Text Placeholder 2"/>
          <p:cNvSpPr>
            <a:spLocks noGrp="1"/>
          </p:cNvSpPr>
          <p:nvPr>
            <p:ph type="body" sz="quarter" idx="16"/>
          </p:nvPr>
        </p:nvSpPr>
        <p:spPr/>
        <p:txBody>
          <a:bodyPr/>
          <a:lstStyle/>
          <a:p>
            <a:r>
              <a:rPr lang="en-US" dirty="0" smtClean="0"/>
              <a:t>Supervised Learning vs Unsupervised</a:t>
            </a:r>
            <a:endParaRPr lang="en-US" dirty="0"/>
          </a:p>
        </p:txBody>
      </p:sp>
      <p:sp>
        <p:nvSpPr>
          <p:cNvPr id="9" name="Content Placeholder 7"/>
          <p:cNvSpPr>
            <a:spLocks noGrp="1"/>
          </p:cNvSpPr>
          <p:nvPr>
            <p:ph idx="1"/>
          </p:nvPr>
        </p:nvSpPr>
        <p:spPr>
          <a:xfrm>
            <a:off x="4899981" y="1509695"/>
            <a:ext cx="3941763" cy="4897437"/>
          </a:xfrm>
          <a:prstGeom prst="rect">
            <a:avLst/>
          </a:prstGeom>
        </p:spPr>
        <p:txBody>
          <a:bodyPr vert="horz" lIns="91440" tIns="45720" rIns="91440" bIns="45720" numCol="1" rtlCol="0">
            <a:normAutofit/>
          </a:bodyPr>
          <a:lstStyle/>
          <a:p>
            <a:r>
              <a:rPr lang="en-US" sz="3200" dirty="0" smtClean="0"/>
              <a:t>Implicit Labels</a:t>
            </a:r>
          </a:p>
          <a:p>
            <a:pPr lvl="1"/>
            <a:r>
              <a:rPr lang="en-US" sz="3050" dirty="0" smtClean="0"/>
              <a:t>Latent Semantic Analysis</a:t>
            </a:r>
          </a:p>
          <a:p>
            <a:pPr lvl="1"/>
            <a:r>
              <a:rPr lang="en-US" sz="3050" dirty="0" smtClean="0"/>
              <a:t>K-Means Clustering</a:t>
            </a:r>
          </a:p>
          <a:p>
            <a:pPr lvl="1"/>
            <a:r>
              <a:rPr lang="en-US" sz="3050" dirty="0" smtClean="0"/>
              <a:t>Some Neural Nets (GANs, word2vec)</a:t>
            </a:r>
          </a:p>
          <a:p>
            <a:pPr lvl="1"/>
            <a:r>
              <a:rPr lang="en-US" sz="3050" dirty="0" smtClean="0"/>
              <a:t>Distant or Weak Supervision			</a:t>
            </a:r>
            <a:endParaRPr lang="en-US" sz="3050" dirty="0"/>
          </a:p>
        </p:txBody>
      </p:sp>
      <p:sp>
        <p:nvSpPr>
          <p:cNvPr id="10" name="Content Placeholder 7"/>
          <p:cNvSpPr txBox="1">
            <a:spLocks/>
          </p:cNvSpPr>
          <p:nvPr/>
        </p:nvSpPr>
        <p:spPr>
          <a:xfrm>
            <a:off x="457200" y="1509694"/>
            <a:ext cx="4101353" cy="4897437"/>
          </a:xfrm>
          <a:prstGeom prst="rect">
            <a:avLst/>
          </a:prstGeom>
        </p:spPr>
        <p:txBody>
          <a:bodyPr vert="horz" lIns="91440" tIns="45720" rIns="91440" bIns="45720" numCol="1" rtlCol="0">
            <a:normAutofit/>
          </a:bodyPr>
          <a:lst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Arial"/>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Arial"/>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a:lstStyle>
          <a:p>
            <a:r>
              <a:rPr lang="en-US" sz="3200" dirty="0" smtClean="0"/>
              <a:t>Labeled Training </a:t>
            </a:r>
            <a:r>
              <a:rPr lang="en-US" sz="3200" smtClean="0"/>
              <a:t>&amp; </a:t>
            </a:r>
            <a:r>
              <a:rPr lang="en-US" sz="3200"/>
              <a:t>L</a:t>
            </a:r>
            <a:r>
              <a:rPr lang="en-US" sz="3200" smtClean="0"/>
              <a:t>abeled </a:t>
            </a:r>
            <a:r>
              <a:rPr lang="en-US" sz="3200" dirty="0" smtClean="0"/>
              <a:t>Test Data</a:t>
            </a:r>
          </a:p>
          <a:p>
            <a:pPr lvl="1"/>
            <a:r>
              <a:rPr lang="en-US" sz="3050" dirty="0" smtClean="0"/>
              <a:t>Classifiers</a:t>
            </a:r>
          </a:p>
          <a:p>
            <a:pPr lvl="1"/>
            <a:r>
              <a:rPr lang="en-US" sz="2900" dirty="0" smtClean="0"/>
              <a:t>Regression</a:t>
            </a:r>
          </a:p>
          <a:p>
            <a:pPr lvl="1"/>
            <a:r>
              <a:rPr lang="en-US" sz="2900" dirty="0" smtClean="0"/>
              <a:t>Decision Trees</a:t>
            </a:r>
          </a:p>
          <a:p>
            <a:pPr lvl="1"/>
            <a:r>
              <a:rPr lang="en-US" sz="2900" dirty="0" smtClean="0"/>
              <a:t>Support Vector Machines</a:t>
            </a:r>
          </a:p>
          <a:p>
            <a:pPr lvl="1"/>
            <a:r>
              <a:rPr lang="en-US" sz="2900" dirty="0" smtClean="0"/>
              <a:t>Many Neural Networks	</a:t>
            </a:r>
            <a:endParaRPr lang="en-US" sz="3050" dirty="0" smtClean="0"/>
          </a:p>
        </p:txBody>
      </p:sp>
    </p:spTree>
    <p:extLst>
      <p:ext uri="{BB962C8B-B14F-4D97-AF65-F5344CB8AC3E}">
        <p14:creationId xmlns:p14="http://schemas.microsoft.com/office/powerpoint/2010/main" val="73536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rliament sits in the Centre Block in Ottawa"/>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6193" y="1516464"/>
            <a:ext cx="6354160" cy="47677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91448" y="6450884"/>
            <a:ext cx="6452552" cy="246221"/>
          </a:xfrm>
          <a:prstGeom prst="rect">
            <a:avLst/>
          </a:prstGeom>
        </p:spPr>
        <p:txBody>
          <a:bodyPr wrap="square">
            <a:spAutoFit/>
          </a:bodyPr>
          <a:lstStyle/>
          <a:p>
            <a:r>
              <a:rPr lang="en-US" sz="1000" dirty="0"/>
              <a:t>By Saffron Blaze - Own work, CC BY-SA 3.0, </a:t>
            </a:r>
            <a:r>
              <a:rPr lang="en-US" sz="1000" dirty="0">
                <a:hlinkClick r:id="rId3"/>
              </a:rPr>
              <a:t>https://</a:t>
            </a:r>
            <a:r>
              <a:rPr lang="en-US" sz="1000" dirty="0" smtClean="0">
                <a:hlinkClick r:id="rId3"/>
              </a:rPr>
              <a:t>commons.wikimedia.org/w/index.php?curid=28678264</a:t>
            </a:r>
            <a:r>
              <a:rPr lang="en-US" sz="1000" dirty="0" smtClean="0"/>
              <a:t> </a:t>
            </a:r>
            <a:endParaRPr lang="en-US" sz="1000" dirty="0"/>
          </a:p>
        </p:txBody>
      </p:sp>
      <p:sp>
        <p:nvSpPr>
          <p:cNvPr id="5" name="Title 4"/>
          <p:cNvSpPr>
            <a:spLocks noGrp="1"/>
          </p:cNvSpPr>
          <p:nvPr>
            <p:ph type="title"/>
          </p:nvPr>
        </p:nvSpPr>
        <p:spPr/>
        <p:txBody>
          <a:bodyPr/>
          <a:lstStyle/>
          <a:p>
            <a:r>
              <a:rPr lang="en-US" dirty="0" smtClean="0"/>
              <a:t>Why is English &lt;-&gt; French the most performant translation task?</a:t>
            </a:r>
            <a:endParaRPr lang="en-US" dirty="0"/>
          </a:p>
        </p:txBody>
      </p:sp>
    </p:spTree>
    <p:extLst>
      <p:ext uri="{BB962C8B-B14F-4D97-AF65-F5344CB8AC3E}">
        <p14:creationId xmlns:p14="http://schemas.microsoft.com/office/powerpoint/2010/main" val="5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The Second Machine Age	</a:t>
            </a:r>
            <a:endParaRPr lang="en-US" dirty="0"/>
          </a:p>
        </p:txBody>
      </p:sp>
      <p:sp>
        <p:nvSpPr>
          <p:cNvPr id="6" name="Text Placeholder 5"/>
          <p:cNvSpPr>
            <a:spLocks noGrp="1"/>
          </p:cNvSpPr>
          <p:nvPr>
            <p:ph type="body" sz="quarter" idx="12"/>
          </p:nvPr>
        </p:nvSpPr>
        <p:spPr/>
        <p:txBody>
          <a:bodyPr/>
          <a:lstStyle/>
          <a:p>
            <a:r>
              <a:rPr lang="en-US" sz="3600" dirty="0"/>
              <a:t>The Second Machine Age	</a:t>
            </a:r>
          </a:p>
          <a:p>
            <a:endParaRPr lang="en-US" dirty="0"/>
          </a:p>
        </p:txBody>
      </p:sp>
      <p:pic>
        <p:nvPicPr>
          <p:cNvPr id="4" name="Picture 3"/>
          <p:cNvPicPr>
            <a:picLocks noChangeAspect="1"/>
          </p:cNvPicPr>
          <p:nvPr/>
        </p:nvPicPr>
        <p:blipFill>
          <a:blip r:embed="rId2"/>
          <a:stretch>
            <a:fillRect/>
          </a:stretch>
        </p:blipFill>
        <p:spPr>
          <a:xfrm>
            <a:off x="6473601" y="601483"/>
            <a:ext cx="2294604" cy="3416220"/>
          </a:xfrm>
          <a:prstGeom prst="rect">
            <a:avLst/>
          </a:prstGeom>
        </p:spPr>
      </p:pic>
      <p:sp>
        <p:nvSpPr>
          <p:cNvPr id="7" name="TextBox 6"/>
          <p:cNvSpPr txBox="1"/>
          <p:nvPr/>
        </p:nvSpPr>
        <p:spPr>
          <a:xfrm>
            <a:off x="4967572" y="5746362"/>
            <a:ext cx="4233851" cy="954107"/>
          </a:xfrm>
          <a:prstGeom prst="rect">
            <a:avLst/>
          </a:prstGeom>
          <a:noFill/>
        </p:spPr>
        <p:txBody>
          <a:bodyPr wrap="none" rtlCol="0">
            <a:spAutoFit/>
          </a:bodyPr>
          <a:lstStyle/>
          <a:p>
            <a:r>
              <a:rPr lang="en-US" sz="800" dirty="0" smtClean="0"/>
              <a:t>By </a:t>
            </a:r>
            <a:r>
              <a:rPr lang="en-US" sz="800" dirty="0" err="1"/>
              <a:t>Flckr</a:t>
            </a:r>
            <a:r>
              <a:rPr lang="en-US" sz="800" dirty="0"/>
              <a:t> user </a:t>
            </a:r>
            <a:r>
              <a:rPr lang="en-US" sz="800" dirty="0" err="1"/>
              <a:t>jurvetson</a:t>
            </a:r>
            <a:r>
              <a:rPr lang="en-US" sz="800" dirty="0"/>
              <a:t> (Steve </a:t>
            </a:r>
            <a:r>
              <a:rPr lang="en-US" sz="800" dirty="0" err="1"/>
              <a:t>Jurvetson</a:t>
            </a:r>
            <a:r>
              <a:rPr lang="en-US" sz="800" dirty="0"/>
              <a:t>). Trimmed and retouched with PS9 by </a:t>
            </a:r>
            <a:r>
              <a:rPr lang="en-US" sz="800" dirty="0" err="1"/>
              <a:t>Mariordo</a:t>
            </a:r>
            <a:r>
              <a:rPr lang="en-US" sz="800" dirty="0"/>
              <a:t> </a:t>
            </a:r>
            <a:r>
              <a:rPr lang="en-US" sz="800" dirty="0" smtClean="0">
                <a:hlinkClick r:id="rId3"/>
              </a:rPr>
              <a:t>–</a:t>
            </a:r>
            <a:r>
              <a:rPr lang="en-US" sz="800" dirty="0" smtClean="0"/>
              <a:t> </a:t>
            </a:r>
          </a:p>
          <a:p>
            <a:r>
              <a:rPr lang="en-US" sz="800" dirty="0" smtClean="0">
                <a:hlinkClick r:id="rId3"/>
              </a:rPr>
              <a:t>http://commons.wikimedia.org/wiki/File:Jurvetson_Google_driverless_car.jpg</a:t>
            </a:r>
            <a:r>
              <a:rPr lang="en-US" sz="800" dirty="0" smtClean="0"/>
              <a:t>, CC BY-SA 2.0</a:t>
            </a:r>
          </a:p>
          <a:p>
            <a:r>
              <a:rPr lang="en-US" sz="800" dirty="0"/>
              <a:t>By Source, Fair use, </a:t>
            </a:r>
            <a:r>
              <a:rPr lang="en-US" sz="800" dirty="0">
                <a:hlinkClick r:id="rId4"/>
              </a:rPr>
              <a:t>https://</a:t>
            </a:r>
            <a:r>
              <a:rPr lang="en-US" sz="800" dirty="0" smtClean="0">
                <a:hlinkClick r:id="rId4"/>
              </a:rPr>
              <a:t>en.wikipedia.org/w/index.php?curid=31142331</a:t>
            </a:r>
            <a:endParaRPr lang="en-US" sz="800" dirty="0" smtClean="0"/>
          </a:p>
          <a:p>
            <a:r>
              <a:rPr lang="en-US" sz="800" dirty="0"/>
              <a:t>By Salammbo31 - Own work, CC BY-SA 4.0, </a:t>
            </a:r>
            <a:endParaRPr lang="en-US" sz="800" dirty="0" smtClean="0"/>
          </a:p>
          <a:p>
            <a:r>
              <a:rPr lang="en-US" sz="800" dirty="0" smtClean="0">
                <a:hlinkClick r:id="rId5"/>
              </a:rPr>
              <a:t>https</a:t>
            </a:r>
            <a:r>
              <a:rPr lang="en-US" sz="800" dirty="0">
                <a:hlinkClick r:id="rId5"/>
              </a:rPr>
              <a:t>://</a:t>
            </a:r>
            <a:r>
              <a:rPr lang="en-US" sz="800" dirty="0" smtClean="0">
                <a:hlinkClick r:id="rId5"/>
              </a:rPr>
              <a:t>commons.wikimedia.org/w/index.php?curid=36902398</a:t>
            </a:r>
            <a:r>
              <a:rPr lang="en-US" sz="800" dirty="0" smtClean="0"/>
              <a:t> </a:t>
            </a:r>
          </a:p>
          <a:p>
            <a:r>
              <a:rPr lang="en-US" sz="800" dirty="0">
                <a:hlinkClick r:id="rId6"/>
              </a:rPr>
              <a:t>https://</a:t>
            </a:r>
            <a:r>
              <a:rPr lang="en-US" sz="800" dirty="0" smtClean="0">
                <a:hlinkClick r:id="rId6"/>
              </a:rPr>
              <a:t>www.amazon.com/Second-Machine-Age-Prosperity-Technologies-ebook/dp/B00D97HPQI</a:t>
            </a:r>
            <a:r>
              <a:rPr lang="en-US" sz="800" dirty="0" smtClean="0"/>
              <a:t> </a:t>
            </a:r>
            <a:endParaRPr lang="en-US" sz="800" dirty="0"/>
          </a:p>
          <a:p>
            <a:endParaRPr lang="en-US" sz="800" dirty="0"/>
          </a:p>
        </p:txBody>
      </p:sp>
      <p:pic>
        <p:nvPicPr>
          <p:cNvPr id="8194" name="Picture 2" descr="https://upload.wikimedia.org/wikipedia/commons/e/ec/Jurvetson_Google_driverless_car_trimmed.jpg"/>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065704" y="1215395"/>
            <a:ext cx="3738623" cy="24978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en/9/9b/Watson_Jeopardy.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672337" y="3107437"/>
            <a:ext cx="41243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upload.wikimedia.org/wikipedia/commons/f/fc/Baxter_1.jp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60137" y="3342544"/>
            <a:ext cx="3696939" cy="297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2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85062" y="1339847"/>
            <a:ext cx="4081152" cy="2763174"/>
          </a:xfrm>
          <a:prstGeom prst="rect">
            <a:avLst/>
          </a:prstGeom>
        </p:spPr>
      </p:pic>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r>
              <a:rPr lang="en-US" dirty="0"/>
              <a:t>Machine Learning in Health &amp; </a:t>
            </a:r>
            <a:r>
              <a:rPr lang="en-US" dirty="0" smtClean="0"/>
              <a:t>Medicine</a:t>
            </a:r>
            <a:endParaRPr lang="en-US"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83743" y="2344674"/>
            <a:ext cx="3515865" cy="2372555"/>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383743" y="1917253"/>
            <a:ext cx="3515865" cy="427421"/>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383743" y="1680568"/>
            <a:ext cx="3515865" cy="30026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5062" y="4214159"/>
            <a:ext cx="1807464" cy="1996440"/>
          </a:xfrm>
          <a:prstGeom prst="rect">
            <a:avLst/>
          </a:prstGeom>
        </p:spPr>
      </p:pic>
      <p:pic>
        <p:nvPicPr>
          <p:cNvPr id="17410" name="Picture 2" descr="https://crunchbase-production-res.cloudinary.com/image/upload/c_pad,h_140,w_140/v1441915553/m5xbsgp3zxjvkztcxo4o.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927699" y="4319862"/>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3"/>
          <p:cNvSpPr txBox="1">
            <a:spLocks/>
          </p:cNvSpPr>
          <p:nvPr/>
        </p:nvSpPr>
        <p:spPr>
          <a:xfrm>
            <a:off x="3594449" y="5870203"/>
            <a:ext cx="6167476" cy="798652"/>
          </a:xfrm>
          <a:prstGeom prst="rect">
            <a:avLst/>
          </a:prstGeom>
        </p:spPr>
        <p:txBody>
          <a:bodyPr vert="horz" lIns="91440" tIns="45720" rIns="91440" bIns="45720" rtlCol="0">
            <a:noAutofit/>
          </a:bodyPr>
          <a:lstStyle>
            <a:lvl1pPr marL="257175" indent="-192024" algn="l" defTabSz="342900" rtl="0" eaLnBrk="1" latinLnBrk="0" hangingPunct="1">
              <a:spcBef>
                <a:spcPct val="20000"/>
              </a:spcBef>
              <a:buFont typeface="Arial"/>
              <a:buNone/>
              <a:defRPr sz="675"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None/>
              <a:defRPr sz="825"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None/>
              <a:defRPr sz="825"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None/>
              <a:defRPr sz="825"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None/>
              <a:defRPr sz="825"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a:lstStyle>
          <a:p>
            <a:r>
              <a:rPr lang="en-US" sz="1200" dirty="0" smtClean="0">
                <a:hlinkClick r:id="rId8"/>
              </a:rPr>
              <a:t>https</a:t>
            </a:r>
            <a:r>
              <a:rPr lang="en-US" sz="1200" dirty="0">
                <a:hlinkClick r:id="rId8"/>
              </a:rPr>
              <a:t>://techcrunch.com/2017/01/23/chan-zuckerberg-initiative-meta</a:t>
            </a:r>
            <a:r>
              <a:rPr lang="en-US" sz="1200" dirty="0" smtClean="0">
                <a:hlinkClick r:id="rId8"/>
              </a:rPr>
              <a:t>/</a:t>
            </a:r>
            <a:r>
              <a:rPr lang="en-US" sz="1200" dirty="0" smtClean="0"/>
              <a:t> </a:t>
            </a:r>
          </a:p>
          <a:p>
            <a:r>
              <a:rPr lang="en-US" sz="1200" dirty="0">
                <a:hlinkClick r:id="rId9"/>
              </a:rPr>
              <a:t>https://blogs.nvidia.com/blog/2016/05/10/deep-learning-chest-x-rays</a:t>
            </a:r>
            <a:r>
              <a:rPr lang="en-US" sz="1200" dirty="0" smtClean="0">
                <a:hlinkClick r:id="rId9"/>
              </a:rPr>
              <a:t>/</a:t>
            </a:r>
            <a:r>
              <a:rPr lang="en-US" sz="1200" dirty="0" smtClean="0"/>
              <a:t> </a:t>
            </a:r>
          </a:p>
          <a:p>
            <a:r>
              <a:rPr lang="en-US" sz="1200" dirty="0">
                <a:hlinkClick r:id="rId10"/>
              </a:rPr>
              <a:t>https://</a:t>
            </a:r>
            <a:r>
              <a:rPr lang="en-US" sz="1200" dirty="0" smtClean="0">
                <a:hlinkClick r:id="rId10"/>
              </a:rPr>
              <a:t>www.crunchbase.com/organization/ibm-watson-health</a:t>
            </a:r>
            <a:r>
              <a:rPr lang="en-US" sz="1200" dirty="0" smtClean="0"/>
              <a:t> </a:t>
            </a:r>
            <a:endParaRPr lang="en-US" sz="1200" dirty="0"/>
          </a:p>
        </p:txBody>
      </p:sp>
    </p:spTree>
    <p:extLst>
      <p:ext uri="{BB962C8B-B14F-4D97-AF65-F5344CB8AC3E}">
        <p14:creationId xmlns:p14="http://schemas.microsoft.com/office/powerpoint/2010/main" val="1224120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Applications to Social Good</a:t>
            </a:r>
            <a:endParaRPr lang="en-US" sz="3600" dirty="0"/>
          </a:p>
        </p:txBody>
      </p:sp>
      <p:sp>
        <p:nvSpPr>
          <p:cNvPr id="3" name="Content Placeholder 2"/>
          <p:cNvSpPr>
            <a:spLocks noGrp="1"/>
          </p:cNvSpPr>
          <p:nvPr>
            <p:ph idx="1"/>
          </p:nvPr>
        </p:nvSpPr>
        <p:spPr/>
        <p:txBody>
          <a:bodyPr>
            <a:normAutofit/>
          </a:bodyPr>
          <a:lstStyle/>
          <a:p>
            <a:r>
              <a:rPr lang="en-US" sz="3200" dirty="0" smtClean="0"/>
              <a:t>Precision Medicine, Genomics, Oncology</a:t>
            </a:r>
          </a:p>
          <a:p>
            <a:r>
              <a:rPr lang="en-US" sz="3200" dirty="0" smtClean="0"/>
              <a:t>Agriculture and Nutrition</a:t>
            </a:r>
          </a:p>
          <a:p>
            <a:r>
              <a:rPr lang="en-US" sz="3200" dirty="0" smtClean="0"/>
              <a:t>Smart Cities and Urban Development</a:t>
            </a:r>
          </a:p>
          <a:p>
            <a:r>
              <a:rPr lang="en-US" sz="3200" dirty="0" smtClean="0"/>
              <a:t>Economics and Social Justice</a:t>
            </a:r>
          </a:p>
          <a:p>
            <a:r>
              <a:rPr lang="en-US" sz="3200" dirty="0" smtClean="0"/>
              <a:t>Social Work</a:t>
            </a:r>
          </a:p>
          <a:p>
            <a:r>
              <a:rPr lang="en-US" sz="3200" dirty="0" smtClean="0"/>
              <a:t>Environmental Health and Environmental Justice</a:t>
            </a:r>
          </a:p>
          <a:p>
            <a:endParaRPr lang="en-US" sz="3200" dirty="0" smtClean="0"/>
          </a:p>
          <a:p>
            <a:endParaRPr lang="en-US" sz="3600"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97951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Precision Sciences</a:t>
            </a:r>
            <a:endParaRPr lang="en-US" dirty="0"/>
          </a:p>
        </p:txBody>
      </p:sp>
      <p:pic>
        <p:nvPicPr>
          <p:cNvPr id="8" name="Content Placeholder 7"/>
          <p:cNvPicPr>
            <a:picLocks noGrp="1" noChangeAspect="1"/>
          </p:cNvPicPr>
          <p:nvPr>
            <p:ph idx="1"/>
          </p:nvPr>
        </p:nvPicPr>
        <p:blipFill>
          <a:blip r:embed="rId3"/>
          <a:stretch>
            <a:fillRect/>
          </a:stretch>
        </p:blipFill>
        <p:spPr>
          <a:xfrm>
            <a:off x="4930849" y="1812826"/>
            <a:ext cx="3977768" cy="3251668"/>
          </a:xfrm>
          <a:prstGeom prst="rect">
            <a:avLst/>
          </a:prstGeom>
        </p:spPr>
      </p:pic>
      <p:sp>
        <p:nvSpPr>
          <p:cNvPr id="4" name="Text Placeholder 3"/>
          <p:cNvSpPr>
            <a:spLocks noGrp="1"/>
          </p:cNvSpPr>
          <p:nvPr>
            <p:ph type="body" sz="quarter" idx="16"/>
          </p:nvPr>
        </p:nvSpPr>
        <p:spPr>
          <a:xfrm>
            <a:off x="198600" y="6034564"/>
            <a:ext cx="6672263" cy="725051"/>
          </a:xfrm>
        </p:spPr>
        <p:txBody>
          <a:bodyPr/>
          <a:lstStyle/>
          <a:p>
            <a:r>
              <a:rPr lang="en-US" sz="1000" dirty="0">
                <a:hlinkClick r:id="rId4"/>
              </a:rPr>
              <a:t>http://</a:t>
            </a:r>
            <a:r>
              <a:rPr lang="en-US" sz="1000" dirty="0" smtClean="0">
                <a:hlinkClick r:id="rId4"/>
              </a:rPr>
              <a:t>aims.fao.org/activity/blog/global-data-ecosystem-agriculture-and-food-godan-discussion-paper</a:t>
            </a:r>
            <a:endParaRPr lang="en-US" sz="1000" dirty="0" smtClean="0"/>
          </a:p>
          <a:p>
            <a:r>
              <a:rPr lang="en-US" sz="1000" dirty="0">
                <a:hlinkClick r:id="rId5"/>
              </a:rPr>
              <a:t>https://www.nytimes.com/2017/06/04/nyregion/human-project-new-york-city-study.html</a:t>
            </a:r>
            <a:endParaRPr lang="en-US" sz="1000" dirty="0" smtClean="0">
              <a:hlinkClick r:id="rId5"/>
            </a:endParaRPr>
          </a:p>
          <a:p>
            <a:r>
              <a:rPr lang="en-US" sz="1000" dirty="0" smtClean="0">
                <a:hlinkClick r:id="rId5"/>
              </a:rPr>
              <a:t>https</a:t>
            </a:r>
            <a:r>
              <a:rPr lang="en-US" sz="1000" dirty="0">
                <a:hlinkClick r:id="rId5"/>
              </a:rPr>
              <a:t>://www.thehumanproject.org</a:t>
            </a:r>
            <a:r>
              <a:rPr lang="en-US" sz="1000" dirty="0" smtClean="0">
                <a:hlinkClick r:id="rId5"/>
              </a:rPr>
              <a:t>/</a:t>
            </a:r>
            <a:r>
              <a:rPr lang="en-US" sz="1000" dirty="0" smtClean="0"/>
              <a:t> </a:t>
            </a:r>
          </a:p>
          <a:p>
            <a:endParaRPr lang="en-US" sz="1000" dirty="0" smtClean="0"/>
          </a:p>
          <a:p>
            <a:r>
              <a:rPr lang="en-US" sz="1000" dirty="0" smtClean="0"/>
              <a:t> </a:t>
            </a:r>
          </a:p>
          <a:p>
            <a:endParaRPr lang="en-US" sz="1000" dirty="0"/>
          </a:p>
        </p:txBody>
      </p:sp>
      <p:pic>
        <p:nvPicPr>
          <p:cNvPr id="5" name="Picture 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487849" y="1310188"/>
            <a:ext cx="3394130" cy="1943077"/>
          </a:xfrm>
          <a:prstGeom prst="rect">
            <a:avLst/>
          </a:prstGeom>
        </p:spPr>
      </p:pic>
      <p:pic>
        <p:nvPicPr>
          <p:cNvPr id="7" name="Picture 6"/>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8600" y="2535800"/>
            <a:ext cx="5279604" cy="3217669"/>
          </a:xfrm>
          <a:prstGeom prst="rect">
            <a:avLst/>
          </a:prstGeom>
        </p:spPr>
      </p:pic>
    </p:spTree>
    <p:extLst>
      <p:ext uri="{BB962C8B-B14F-4D97-AF65-F5344CB8AC3E}">
        <p14:creationId xmlns:p14="http://schemas.microsoft.com/office/powerpoint/2010/main" val="596111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The need for training data</a:t>
            </a:r>
            <a:endParaRPr lang="en-US" sz="3600" dirty="0"/>
          </a:p>
        </p:txBody>
      </p:sp>
      <p:sp>
        <p:nvSpPr>
          <p:cNvPr id="3" name="Content Placeholder 2"/>
          <p:cNvSpPr>
            <a:spLocks noGrp="1"/>
          </p:cNvSpPr>
          <p:nvPr>
            <p:ph idx="1"/>
          </p:nvPr>
        </p:nvSpPr>
        <p:spPr/>
        <p:txBody>
          <a:bodyPr>
            <a:normAutofit fontScale="92500"/>
          </a:bodyPr>
          <a:lstStyle/>
          <a:p>
            <a:r>
              <a:rPr lang="en-US" sz="3200" dirty="0" smtClean="0"/>
              <a:t>Machine Learning is pattern recognition</a:t>
            </a:r>
          </a:p>
          <a:p>
            <a:r>
              <a:rPr lang="en-US" sz="3200" dirty="0" smtClean="0"/>
              <a:t>Machine Learning needs </a:t>
            </a:r>
            <a:r>
              <a:rPr lang="en-US" sz="3200" i="1" dirty="0" smtClean="0"/>
              <a:t>millions </a:t>
            </a:r>
            <a:r>
              <a:rPr lang="en-US" sz="3200" dirty="0" smtClean="0"/>
              <a:t>of examples</a:t>
            </a:r>
          </a:p>
          <a:p>
            <a:r>
              <a:rPr lang="en-US" sz="3200" dirty="0" smtClean="0"/>
              <a:t>There is huge value in training data</a:t>
            </a:r>
          </a:p>
          <a:p>
            <a:r>
              <a:rPr lang="en-US" sz="3200" dirty="0" smtClean="0"/>
              <a:t>Google, Amazon, Baidu, Facebook, IBM</a:t>
            </a:r>
            <a:r>
              <a:rPr lang="is-IS" sz="3200" dirty="0" smtClean="0"/>
              <a:t>…</a:t>
            </a:r>
            <a:endParaRPr lang="en-US" sz="3200" dirty="0" smtClean="0"/>
          </a:p>
          <a:p>
            <a:r>
              <a:rPr lang="en-US" sz="3200" dirty="0" smtClean="0"/>
              <a:t>Common theme? </a:t>
            </a:r>
            <a:r>
              <a:rPr lang="en-US" sz="3200" b="1" i="1" dirty="0" smtClean="0">
                <a:solidFill>
                  <a:schemeClr val="accent1"/>
                </a:solidFill>
              </a:rPr>
              <a:t>Data</a:t>
            </a:r>
            <a:endParaRPr lang="en-US" sz="3200" b="1" dirty="0" smtClean="0">
              <a:solidFill>
                <a:schemeClr val="accent1"/>
              </a:solidFill>
            </a:endParaRPr>
          </a:p>
          <a:p>
            <a:endParaRPr lang="en-US" sz="3200" dirty="0"/>
          </a:p>
          <a:p>
            <a:pPr marL="65151" indent="0">
              <a:buNone/>
            </a:pPr>
            <a:r>
              <a:rPr lang="en-US" sz="3200" dirty="0" smtClean="0"/>
              <a:t>Google “</a:t>
            </a:r>
            <a:r>
              <a:rPr lang="is-IS" sz="3200" dirty="0" smtClean="0"/>
              <a:t>…</a:t>
            </a:r>
            <a:r>
              <a:rPr lang="en-US" sz="3200" dirty="0" smtClean="0"/>
              <a:t>drew </a:t>
            </a:r>
            <a:r>
              <a:rPr lang="en-US" sz="3200" dirty="0"/>
              <a:t>upon both the company’s </a:t>
            </a:r>
            <a:r>
              <a:rPr lang="en-US" sz="3200" i="1" dirty="0"/>
              <a:t>peerless reserves of data</a:t>
            </a:r>
            <a:r>
              <a:rPr lang="en-US" sz="3200" dirty="0"/>
              <a:t> and its massive computing infrastructure</a:t>
            </a:r>
            <a:r>
              <a:rPr lang="en-US" sz="3200" dirty="0" smtClean="0"/>
              <a:t>.” – </a:t>
            </a:r>
            <a:r>
              <a:rPr lang="en-US" sz="3200" dirty="0" err="1" smtClean="0"/>
              <a:t>NYTimes</a:t>
            </a:r>
            <a:r>
              <a:rPr lang="en-US" sz="3200" dirty="0" smtClean="0"/>
              <a:t> </a:t>
            </a:r>
            <a:endParaRPr lang="en-US" sz="3200" dirty="0"/>
          </a:p>
          <a:p>
            <a:endParaRPr lang="en-US" sz="3200" dirty="0" smtClean="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473206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New Roles</a:t>
            </a:r>
          </a:p>
          <a:p>
            <a:r>
              <a:rPr lang="en-US" dirty="0" smtClean="0"/>
              <a:t>For</a:t>
            </a:r>
          </a:p>
          <a:p>
            <a:r>
              <a:rPr lang="en-US" dirty="0" smtClean="0"/>
              <a:t>Libraries</a:t>
            </a:r>
            <a:endParaRPr lang="en-US" dirty="0"/>
          </a:p>
        </p:txBody>
      </p:sp>
    </p:spTree>
    <p:extLst>
      <p:ext uri="{BB962C8B-B14F-4D97-AF65-F5344CB8AC3E}">
        <p14:creationId xmlns:p14="http://schemas.microsoft.com/office/powerpoint/2010/main" val="807660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Roles for Libraries in AI</a:t>
            </a:r>
            <a:endParaRPr lang="en-US" sz="3600" dirty="0"/>
          </a:p>
        </p:txBody>
      </p:sp>
      <p:sp>
        <p:nvSpPr>
          <p:cNvPr id="7" name="Content Placeholder 6"/>
          <p:cNvSpPr>
            <a:spLocks noGrp="1"/>
          </p:cNvSpPr>
          <p:nvPr>
            <p:ph idx="1"/>
          </p:nvPr>
        </p:nvSpPr>
        <p:spPr/>
        <p:txBody>
          <a:bodyPr>
            <a:normAutofit/>
          </a:bodyPr>
          <a:lstStyle/>
          <a:p>
            <a:r>
              <a:rPr lang="en-US" sz="3200" dirty="0" smtClean="0"/>
              <a:t>Applying Machine Learning ourselves</a:t>
            </a:r>
          </a:p>
          <a:p>
            <a:r>
              <a:rPr lang="en-US" sz="3200" dirty="0" err="1" smtClean="0"/>
              <a:t>Ranganathan</a:t>
            </a:r>
            <a:r>
              <a:rPr lang="en-US" sz="3200" dirty="0" smtClean="0"/>
              <a:t> Revisited</a:t>
            </a:r>
          </a:p>
          <a:p>
            <a:pPr lvl="1"/>
            <a:r>
              <a:rPr lang="en-US" sz="2800" dirty="0" smtClean="0"/>
              <a:t>Every Algorithm its Dataset</a:t>
            </a:r>
          </a:p>
          <a:p>
            <a:pPr lvl="1"/>
            <a:r>
              <a:rPr lang="en-US" sz="2800" dirty="0" smtClean="0"/>
              <a:t>Every Dataset its Algorithm</a:t>
            </a:r>
          </a:p>
          <a:p>
            <a:pPr lvl="1"/>
            <a:r>
              <a:rPr lang="en-US" sz="2800" dirty="0" smtClean="0"/>
              <a:t>Save the time of the Machine</a:t>
            </a:r>
          </a:p>
          <a:p>
            <a:r>
              <a:rPr lang="en-US" sz="3200" dirty="0" smtClean="0"/>
              <a:t>Combating the Dark Side of AI</a:t>
            </a:r>
          </a:p>
          <a:p>
            <a:pPr lvl="1"/>
            <a:r>
              <a:rPr lang="en-US" sz="2800" dirty="0" smtClean="0"/>
              <a:t>Algorithmic Literacy</a:t>
            </a:r>
          </a:p>
          <a:p>
            <a:pPr lvl="1"/>
            <a:r>
              <a:rPr lang="en-US" sz="2800" dirty="0" smtClean="0"/>
              <a:t>Bias Identification</a:t>
            </a:r>
          </a:p>
          <a:p>
            <a:pPr lvl="1"/>
            <a:endParaRPr lang="en-US" sz="2800" dirty="0" smtClean="0"/>
          </a:p>
          <a:p>
            <a:pPr lvl="1"/>
            <a:endParaRPr lang="en-US" sz="3200" dirty="0"/>
          </a:p>
        </p:txBody>
      </p:sp>
      <p:sp>
        <p:nvSpPr>
          <p:cNvPr id="3" name="Text Placeholder 2"/>
          <p:cNvSpPr>
            <a:spLocks noGrp="1"/>
          </p:cNvSpPr>
          <p:nvPr>
            <p:ph type="body" sz="quarter" idx="16"/>
          </p:nvPr>
        </p:nvSpPr>
        <p:spPr/>
        <p:txBody>
          <a:bodyPr/>
          <a:lstStyle/>
          <a:p>
            <a:r>
              <a:rPr lang="en-US" dirty="0" smtClean="0"/>
              <a:t>The Role for Libraries in AI</a:t>
            </a:r>
            <a:endParaRPr lang="en-US" dirty="0"/>
          </a:p>
        </p:txBody>
      </p:sp>
    </p:spTree>
    <p:extLst>
      <p:ext uri="{BB962C8B-B14F-4D97-AF65-F5344CB8AC3E}">
        <p14:creationId xmlns:p14="http://schemas.microsoft.com/office/powerpoint/2010/main" val="1517273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Applications of ML in </a:t>
            </a:r>
            <a:r>
              <a:rPr lang="en-US" sz="3600" dirty="0" smtClean="0"/>
              <a:t>Libraries</a:t>
            </a:r>
            <a:endParaRPr lang="en-US" sz="3600" dirty="0"/>
          </a:p>
        </p:txBody>
      </p:sp>
      <p:sp>
        <p:nvSpPr>
          <p:cNvPr id="7" name="Content Placeholder 6"/>
          <p:cNvSpPr>
            <a:spLocks noGrp="1"/>
          </p:cNvSpPr>
          <p:nvPr>
            <p:ph idx="1"/>
          </p:nvPr>
        </p:nvSpPr>
        <p:spPr/>
        <p:txBody>
          <a:bodyPr>
            <a:normAutofit/>
          </a:bodyPr>
          <a:lstStyle/>
          <a:p>
            <a:r>
              <a:rPr lang="en-US" sz="3200" dirty="0" smtClean="0"/>
              <a:t>Recommender Systems &amp; Personalization</a:t>
            </a:r>
          </a:p>
          <a:p>
            <a:r>
              <a:rPr lang="en-US" sz="3200" dirty="0" smtClean="0"/>
              <a:t>Machine Assisted Classification</a:t>
            </a:r>
          </a:p>
          <a:p>
            <a:pPr lvl="1"/>
            <a:r>
              <a:rPr lang="en-US" sz="2800" dirty="0" smtClean="0"/>
              <a:t>Topic Modeling for Subject Analysis</a:t>
            </a:r>
          </a:p>
          <a:p>
            <a:pPr lvl="1"/>
            <a:r>
              <a:rPr lang="en-US" sz="2800" dirty="0" smtClean="0"/>
              <a:t>ML for Format Identification</a:t>
            </a:r>
          </a:p>
          <a:p>
            <a:r>
              <a:rPr lang="en-US" sz="2950" dirty="0" smtClean="0"/>
              <a:t>Knowledge Graph Development</a:t>
            </a:r>
          </a:p>
          <a:p>
            <a:pPr lvl="1"/>
            <a:r>
              <a:rPr lang="en-US" sz="2800" dirty="0" smtClean="0"/>
              <a:t>Named Entity Recognition</a:t>
            </a:r>
          </a:p>
          <a:p>
            <a:pPr lvl="1"/>
            <a:r>
              <a:rPr lang="en-US" sz="2800" dirty="0" smtClean="0"/>
              <a:t>Open Information Extraction</a:t>
            </a:r>
          </a:p>
          <a:p>
            <a:pPr lvl="1"/>
            <a:r>
              <a:rPr lang="en-US" sz="2800" dirty="0" smtClean="0"/>
              <a:t>Relationship Extraction</a:t>
            </a:r>
          </a:p>
          <a:p>
            <a:pPr lvl="1"/>
            <a:r>
              <a:rPr lang="en-US" sz="2800" dirty="0" smtClean="0"/>
              <a:t>Universal Schema</a:t>
            </a:r>
          </a:p>
          <a:p>
            <a:pPr lvl="1"/>
            <a:endParaRPr lang="en-US" sz="2800" dirty="0" smtClean="0"/>
          </a:p>
          <a:p>
            <a:endParaRPr lang="en-US" sz="3200" dirty="0"/>
          </a:p>
        </p:txBody>
      </p:sp>
      <p:sp>
        <p:nvSpPr>
          <p:cNvPr id="8" name="Text Placeholder 7"/>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1455866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Artificial</a:t>
            </a:r>
          </a:p>
          <a:p>
            <a:r>
              <a:rPr lang="en-US" dirty="0" smtClean="0"/>
              <a:t>Intelligence</a:t>
            </a:r>
          </a:p>
          <a:p>
            <a:r>
              <a:rPr lang="en-US" dirty="0" smtClean="0"/>
              <a:t>Is Here</a:t>
            </a:r>
            <a:endParaRPr lang="en-US" dirty="0"/>
          </a:p>
        </p:txBody>
      </p:sp>
    </p:spTree>
    <p:extLst>
      <p:ext uri="{BB962C8B-B14F-4D97-AF65-F5344CB8AC3E}">
        <p14:creationId xmlns:p14="http://schemas.microsoft.com/office/powerpoint/2010/main" val="170908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Recommender Systems</a:t>
            </a:r>
            <a:endParaRPr lang="en-US" dirty="0"/>
          </a:p>
        </p:txBody>
      </p:sp>
      <p:pic>
        <p:nvPicPr>
          <p:cNvPr id="5" name="Content Placeholder 4"/>
          <p:cNvPicPr>
            <a:picLocks noGrp="1" noChangeAspect="1"/>
          </p:cNvPicPr>
          <p:nvPr>
            <p:ph idx="1"/>
          </p:nvPr>
        </p:nvPicPr>
        <p:blipFill>
          <a:blip r:embed="rId2"/>
          <a:stretch>
            <a:fillRect/>
          </a:stretch>
        </p:blipFill>
        <p:spPr>
          <a:xfrm>
            <a:off x="4136615" y="1368931"/>
            <a:ext cx="4453850" cy="4897437"/>
          </a:xfrm>
          <a:prstGeom prst="rect">
            <a:avLst/>
          </a:prstGeom>
        </p:spPr>
      </p:pic>
      <p:sp>
        <p:nvSpPr>
          <p:cNvPr id="4" name="Text Placeholder 3"/>
          <p:cNvSpPr>
            <a:spLocks noGrp="1"/>
          </p:cNvSpPr>
          <p:nvPr>
            <p:ph type="body" sz="quarter" idx="16"/>
          </p:nvPr>
        </p:nvSpPr>
        <p:spPr/>
        <p:txBody>
          <a:bodyPr/>
          <a:lstStyle/>
          <a:p>
            <a:endParaRPr lang="en-US"/>
          </a:p>
        </p:txBody>
      </p:sp>
      <p:sp>
        <p:nvSpPr>
          <p:cNvPr id="7" name="AutoShape 6" descr="mage result for mendeley logo"/>
          <p:cNvSpPr>
            <a:spLocks noChangeAspect="1" noChangeArrowheads="1"/>
          </p:cNvSpPr>
          <p:nvPr/>
        </p:nvSpPr>
        <p:spPr bwMode="auto">
          <a:xfrm>
            <a:off x="0" y="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mage result for mendeley logo"/>
          <p:cNvSpPr>
            <a:spLocks noChangeAspect="1" noChangeArrowheads="1"/>
          </p:cNvSpPr>
          <p:nvPr/>
        </p:nvSpPr>
        <p:spPr bwMode="auto">
          <a:xfrm>
            <a:off x="152400" y="1524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866775" y="2388899"/>
            <a:ext cx="2857500" cy="2857500"/>
          </a:xfrm>
          <a:prstGeom prst="rect">
            <a:avLst/>
          </a:prstGeom>
        </p:spPr>
      </p:pic>
    </p:spTree>
    <p:extLst>
      <p:ext uri="{BB962C8B-B14F-4D97-AF65-F5344CB8AC3E}">
        <p14:creationId xmlns:p14="http://schemas.microsoft.com/office/powerpoint/2010/main" val="5564554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sz="3600" dirty="0" smtClean="0"/>
              <a:t>Image Classification based Recommendations</a:t>
            </a:r>
            <a:endParaRPr lang="en-US" sz="3600" dirty="0"/>
          </a:p>
        </p:txBody>
      </p:sp>
      <p:pic>
        <p:nvPicPr>
          <p:cNvPr id="4" name="Picture 3"/>
          <p:cNvPicPr>
            <a:picLocks noChangeAspect="1"/>
          </p:cNvPicPr>
          <p:nvPr/>
        </p:nvPicPr>
        <p:blipFill>
          <a:blip r:embed="rId2"/>
          <a:stretch>
            <a:fillRect/>
          </a:stretch>
        </p:blipFill>
        <p:spPr>
          <a:xfrm>
            <a:off x="341947" y="2300507"/>
            <a:ext cx="4383224" cy="330731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3958" y="1728105"/>
            <a:ext cx="3230401" cy="4032163"/>
          </a:xfrm>
          <a:prstGeom prst="rect">
            <a:avLst/>
          </a:prstGeom>
          <a:ln>
            <a:solidFill>
              <a:schemeClr val="bg1">
                <a:lumMod val="75000"/>
              </a:schemeClr>
            </a:solidFill>
          </a:ln>
        </p:spPr>
      </p:pic>
      <p:sp>
        <p:nvSpPr>
          <p:cNvPr id="6" name="Rounded Rectangle 5"/>
          <p:cNvSpPr/>
          <p:nvPr/>
        </p:nvSpPr>
        <p:spPr>
          <a:xfrm>
            <a:off x="7412900" y="3856486"/>
            <a:ext cx="1211459" cy="1903783"/>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solidFill>
                <a:prstClr val="white"/>
              </a:solidFill>
              <a:latin typeface="Times New Roman"/>
            </a:endParaRPr>
          </a:p>
        </p:txBody>
      </p:sp>
      <p:sp>
        <p:nvSpPr>
          <p:cNvPr id="7" name="Right Arrow 6"/>
          <p:cNvSpPr/>
          <p:nvPr/>
        </p:nvSpPr>
        <p:spPr>
          <a:xfrm>
            <a:off x="4787109" y="3316314"/>
            <a:ext cx="530179" cy="540171"/>
          </a:xfrm>
          <a:prstGeom prst="rightArrow">
            <a:avLst/>
          </a:prstGeom>
          <a:solidFill>
            <a:srgbClr val="F79646"/>
          </a:solidFill>
          <a:ln w="19050">
            <a:solidFill>
              <a:srgbClr val="EF8714"/>
            </a:solidFill>
          </a:ln>
        </p:spPr>
        <p:style>
          <a:lnRef idx="1">
            <a:schemeClr val="accent2"/>
          </a:lnRef>
          <a:fillRef idx="1001">
            <a:schemeClr val="dk2"/>
          </a:fillRef>
          <a:effectRef idx="2">
            <a:schemeClr val="accent2"/>
          </a:effectRef>
          <a:fontRef idx="minor">
            <a:schemeClr val="lt1"/>
          </a:fontRef>
        </p:style>
        <p:txBody>
          <a:bodyPr lIns="91439" tIns="45719" rIns="91439" bIns="45719" rtlCol="0" anchor="ctr"/>
          <a:lstStyle/>
          <a:p>
            <a:pPr algn="ctr"/>
            <a:endParaRPr lang="en-US">
              <a:solidFill>
                <a:prstClr val="white"/>
              </a:solidFill>
              <a:latin typeface="Times New Roman"/>
            </a:endParaRPr>
          </a:p>
        </p:txBody>
      </p:sp>
      <p:sp>
        <p:nvSpPr>
          <p:cNvPr id="9" name="Text Placeholder 8"/>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52689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a:xfrm>
            <a:off x="179741" y="601483"/>
            <a:ext cx="8695318" cy="777295"/>
          </a:xfrm>
        </p:spPr>
        <p:txBody>
          <a:bodyPr>
            <a:normAutofit/>
          </a:bodyPr>
          <a:lstStyle/>
          <a:p>
            <a:r>
              <a:rPr lang="en-US"/>
              <a:t>Answers are about things, not just </a:t>
            </a:r>
            <a:r>
              <a:rPr lang="en-US" smtClean="0"/>
              <a:t>Works</a:t>
            </a:r>
            <a:endParaRPr lang="en-US"/>
          </a:p>
        </p:txBody>
      </p:sp>
      <p:sp>
        <p:nvSpPr>
          <p:cNvPr id="4" name="Text Placeholder 4"/>
          <p:cNvSpPr txBox="1">
            <a:spLocks/>
          </p:cNvSpPr>
          <p:nvPr/>
        </p:nvSpPr>
        <p:spPr>
          <a:xfrm>
            <a:off x="3883742" y="1891077"/>
            <a:ext cx="4689987" cy="2474304"/>
          </a:xfrm>
          <a:prstGeom prst="rect">
            <a:avLst/>
          </a:prstGeom>
        </p:spPr>
        <p:txBody>
          <a:bodyPr/>
          <a:lst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mn-cs"/>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mn-cs"/>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a:lstStyle>
          <a:p>
            <a:r>
              <a:rPr lang="en-US" sz="1600" smtClean="0"/>
              <a:t>Why shouldn’t a search on an author return information about the author, including the author’s works? Where was the author born, when did she live, what is she known for? </a:t>
            </a:r>
            <a:r>
              <a:rPr lang="is-IS" sz="1600" smtClean="0"/>
              <a:t>… All of this is possible, but only if we can make some fundamental changes in our approach to bibliographic description. ... </a:t>
            </a:r>
            <a:r>
              <a:rPr lang="en-US" sz="1600" smtClean="0"/>
              <a:t>The challenge for us lies in transforming what we can of our data into interrelated “things” without overindulging that metaphor. </a:t>
            </a:r>
            <a:endParaRPr lang="is-IS" sz="1600" smtClean="0"/>
          </a:p>
          <a:p>
            <a:r>
              <a:rPr lang="en-US" sz="1200" smtClean="0"/>
              <a:t>Coyle, K. (2016). FRBR, before and after: a look at our bibliographical models. Chicago: ALA Editions.</a:t>
            </a:r>
            <a:endParaRPr lang="en-US" sz="1200" dirty="0"/>
          </a:p>
        </p:txBody>
      </p:sp>
      <p:pic>
        <p:nvPicPr>
          <p:cNvPr id="5" name="Picture Placeholder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97541" y="1985206"/>
            <a:ext cx="3096908" cy="2833275"/>
          </a:xfrm>
          <a:prstGeom prst="rect">
            <a:avLst/>
          </a:prstGeom>
        </p:spPr>
      </p:pic>
    </p:spTree>
    <p:extLst>
      <p:ext uri="{BB962C8B-B14F-4D97-AF65-F5344CB8AC3E}">
        <p14:creationId xmlns:p14="http://schemas.microsoft.com/office/powerpoint/2010/main" val="137533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r>
              <a:rPr lang="en-US" sz="3200" cap="none" dirty="0" smtClean="0"/>
              <a:t>Knowledge Graphs for Research</a:t>
            </a:r>
          </a:p>
          <a:p>
            <a:endParaRPr lang="en-US" sz="3200" cap="none"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069775" y="1378784"/>
            <a:ext cx="3833634" cy="3818965"/>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76998" y="1175960"/>
            <a:ext cx="3724835" cy="2393770"/>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57107" y="3501906"/>
            <a:ext cx="3858450" cy="1963270"/>
          </a:xfrm>
          <a:prstGeom prst="rect">
            <a:avLst/>
          </a:prstGeom>
        </p:spPr>
      </p:pic>
      <p:sp>
        <p:nvSpPr>
          <p:cNvPr id="9" name="TextBox 8"/>
          <p:cNvSpPr txBox="1"/>
          <p:nvPr/>
        </p:nvSpPr>
        <p:spPr>
          <a:xfrm>
            <a:off x="-94131" y="5619012"/>
            <a:ext cx="9386047" cy="584775"/>
          </a:xfrm>
          <a:prstGeom prst="rect">
            <a:avLst/>
          </a:prstGeom>
          <a:noFill/>
        </p:spPr>
        <p:txBody>
          <a:bodyPr wrap="square" rtlCol="0">
            <a:spAutoFit/>
          </a:bodyPr>
          <a:lstStyle/>
          <a:p>
            <a:r>
              <a:rPr lang="en-US" sz="3200" dirty="0" smtClean="0">
                <a:latin typeface="+mj-lt"/>
              </a:rPr>
              <a:t>Plus LAWDI, LOD-LAM</a:t>
            </a:r>
            <a:r>
              <a:rPr lang="en-US" sz="3200" smtClean="0">
                <a:latin typeface="+mj-lt"/>
              </a:rPr>
              <a:t>, LD4L-Labs, &amp; Many </a:t>
            </a:r>
            <a:r>
              <a:rPr lang="en-US" sz="3200" dirty="0" smtClean="0">
                <a:latin typeface="+mj-lt"/>
              </a:rPr>
              <a:t>More</a:t>
            </a:r>
            <a:endParaRPr lang="en-US" sz="3200" dirty="0">
              <a:latin typeface="+mj-lt"/>
            </a:endParaRPr>
          </a:p>
        </p:txBody>
      </p:sp>
      <p:sp>
        <p:nvSpPr>
          <p:cNvPr id="10" name="Rectangle 9"/>
          <p:cNvSpPr/>
          <p:nvPr/>
        </p:nvSpPr>
        <p:spPr>
          <a:xfrm>
            <a:off x="1304213" y="6267544"/>
            <a:ext cx="7599196" cy="369332"/>
          </a:xfrm>
          <a:prstGeom prst="rect">
            <a:avLst/>
          </a:prstGeom>
        </p:spPr>
        <p:txBody>
          <a:bodyPr wrap="none">
            <a:spAutoFit/>
          </a:bodyPr>
          <a:lstStyle/>
          <a:p>
            <a:r>
              <a:rPr lang="en-US" dirty="0">
                <a:hlinkClick r:id="rId5"/>
              </a:rPr>
              <a:t>https://</a:t>
            </a:r>
            <a:r>
              <a:rPr lang="en-US" dirty="0" smtClean="0">
                <a:hlinkClick r:id="rId5"/>
              </a:rPr>
              <a:t>zepheira.com/</a:t>
            </a:r>
            <a:r>
              <a:rPr lang="en-US" dirty="0"/>
              <a:t> – </a:t>
            </a:r>
            <a:r>
              <a:rPr lang="en-US" dirty="0" smtClean="0">
                <a:hlinkClick r:id="rId6"/>
              </a:rPr>
              <a:t>https</a:t>
            </a:r>
            <a:r>
              <a:rPr lang="en-US" dirty="0">
                <a:hlinkClick r:id="rId6"/>
              </a:rPr>
              <a:t>://</a:t>
            </a:r>
            <a:r>
              <a:rPr lang="en-US" dirty="0" smtClean="0">
                <a:hlinkClick r:id="rId6"/>
              </a:rPr>
              <a:t>linkedjazz.org/network/</a:t>
            </a:r>
            <a:r>
              <a:rPr lang="en-US" dirty="0" smtClean="0"/>
              <a:t> </a:t>
            </a:r>
            <a:r>
              <a:rPr lang="en-US" dirty="0"/>
              <a:t>– </a:t>
            </a:r>
            <a:r>
              <a:rPr lang="en-US" dirty="0" smtClean="0">
                <a:hlinkClick r:id="rId7"/>
              </a:rPr>
              <a:t>http</a:t>
            </a:r>
            <a:r>
              <a:rPr lang="en-US" dirty="0">
                <a:hlinkClick r:id="rId7"/>
              </a:rPr>
              <a:t>://vivo.cornell.edu</a:t>
            </a:r>
            <a:r>
              <a:rPr lang="en-US" dirty="0" smtClean="0">
                <a:hlinkClick r:id="rId7"/>
              </a:rPr>
              <a:t>/</a:t>
            </a:r>
            <a:r>
              <a:rPr lang="en-US" dirty="0" smtClean="0"/>
              <a:t> </a:t>
            </a:r>
            <a:endParaRPr lang="en-US" dirty="0"/>
          </a:p>
        </p:txBody>
      </p:sp>
    </p:spTree>
    <p:extLst>
      <p:ext uri="{BB962C8B-B14F-4D97-AF65-F5344CB8AC3E}">
        <p14:creationId xmlns:p14="http://schemas.microsoft.com/office/powerpoint/2010/main" val="19544914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smtClean="0"/>
              <a:t>Elsevier’s Knowledge platform</a:t>
            </a:r>
            <a:endParaRPr lang="en-US" dirty="0"/>
          </a:p>
        </p:txBody>
      </p:sp>
      <p:sp>
        <p:nvSpPr>
          <p:cNvPr id="8" name="TextBox 7"/>
          <p:cNvSpPr txBox="1"/>
          <p:nvPr/>
        </p:nvSpPr>
        <p:spPr>
          <a:xfrm>
            <a:off x="1142090" y="1929518"/>
            <a:ext cx="731185" cy="265454"/>
          </a:xfrm>
          <a:prstGeom prst="rect">
            <a:avLst/>
          </a:prstGeom>
          <a:noFill/>
        </p:spPr>
        <p:txBody>
          <a:bodyPr wrap="square" lIns="91438" tIns="45719" rIns="91438" bIns="45719" rtlCol="0">
            <a:spAutoFit/>
          </a:bodyPr>
          <a:lstStyle/>
          <a:p>
            <a:pPr algn="r"/>
            <a:r>
              <a:rPr lang="en-GB" sz="1100" i="1" dirty="0">
                <a:solidFill>
                  <a:prstClr val="black"/>
                </a:solidFill>
                <a:latin typeface="Calibri" panose="020F0502020204030204" pitchFamily="34" charset="0"/>
              </a:rPr>
              <a:t>Products</a:t>
            </a:r>
          </a:p>
        </p:txBody>
      </p:sp>
      <p:sp>
        <p:nvSpPr>
          <p:cNvPr id="9" name="TextBox 8"/>
          <p:cNvSpPr txBox="1"/>
          <p:nvPr/>
        </p:nvSpPr>
        <p:spPr>
          <a:xfrm>
            <a:off x="674562" y="5116004"/>
            <a:ext cx="1198712" cy="438578"/>
          </a:xfrm>
          <a:prstGeom prst="rect">
            <a:avLst/>
          </a:prstGeom>
          <a:noFill/>
        </p:spPr>
        <p:txBody>
          <a:bodyPr wrap="square" lIns="91438" tIns="45719" rIns="91438" bIns="45719" rtlCol="0">
            <a:spAutoFit/>
          </a:bodyPr>
          <a:lstStyle/>
          <a:p>
            <a:pPr algn="r"/>
            <a:r>
              <a:rPr lang="en-GB" sz="1100" i="1" dirty="0">
                <a:solidFill>
                  <a:prstClr val="black"/>
                </a:solidFill>
                <a:latin typeface="Calibri" panose="020F0502020204030204" pitchFamily="34" charset="0"/>
              </a:rPr>
              <a:t>Data &amp; Content Sources</a:t>
            </a:r>
          </a:p>
        </p:txBody>
      </p:sp>
      <p:sp>
        <p:nvSpPr>
          <p:cNvPr id="10" name="TextBox 9"/>
          <p:cNvSpPr txBox="1"/>
          <p:nvPr/>
        </p:nvSpPr>
        <p:spPr>
          <a:xfrm>
            <a:off x="629088" y="3203427"/>
            <a:ext cx="1244187" cy="646331"/>
          </a:xfrm>
          <a:prstGeom prst="rect">
            <a:avLst/>
          </a:prstGeom>
          <a:noFill/>
        </p:spPr>
        <p:txBody>
          <a:bodyPr wrap="none" lIns="91438" tIns="45719" rIns="91438" bIns="45719" rtlCol="0">
            <a:spAutoFit/>
          </a:bodyPr>
          <a:lstStyle/>
          <a:p>
            <a:pPr algn="r"/>
            <a:r>
              <a:rPr lang="en-GB" b="1" dirty="0">
                <a:solidFill>
                  <a:srgbClr val="2E373F"/>
                </a:solidFill>
                <a:latin typeface="Calibri" panose="020F0502020204030204" pitchFamily="34" charset="0"/>
              </a:rPr>
              <a:t>Knowledge</a:t>
            </a:r>
          </a:p>
          <a:p>
            <a:pPr algn="r"/>
            <a:r>
              <a:rPr lang="en-GB" b="1" dirty="0">
                <a:solidFill>
                  <a:srgbClr val="2E373F"/>
                </a:solidFill>
                <a:latin typeface="Calibri" panose="020F0502020204030204" pitchFamily="34" charset="0"/>
              </a:rPr>
              <a:t>Graphs</a:t>
            </a:r>
          </a:p>
        </p:txBody>
      </p:sp>
      <p:sp>
        <p:nvSpPr>
          <p:cNvPr id="11" name="TextBox 10"/>
          <p:cNvSpPr txBox="1"/>
          <p:nvPr/>
        </p:nvSpPr>
        <p:spPr>
          <a:xfrm>
            <a:off x="622002" y="2441665"/>
            <a:ext cx="1251273" cy="438578"/>
          </a:xfrm>
          <a:prstGeom prst="rect">
            <a:avLst/>
          </a:prstGeom>
          <a:noFill/>
        </p:spPr>
        <p:txBody>
          <a:bodyPr wrap="square" lIns="91438" tIns="45719" rIns="91438" bIns="45719" rtlCol="0">
            <a:spAutoFit/>
          </a:bodyPr>
          <a:lstStyle/>
          <a:p>
            <a:pPr algn="r"/>
            <a:r>
              <a:rPr lang="en-GB" sz="1100" i="1">
                <a:solidFill>
                  <a:prstClr val="black"/>
                </a:solidFill>
                <a:latin typeface="Calibri" panose="020F0502020204030204" pitchFamily="34" charset="0"/>
              </a:rPr>
              <a:t>Platforms </a:t>
            </a:r>
            <a:r>
              <a:rPr lang="en-GB" sz="1100" i="1" dirty="0">
                <a:solidFill>
                  <a:prstClr val="black"/>
                </a:solidFill>
                <a:latin typeface="Calibri" panose="020F0502020204030204" pitchFamily="34" charset="0"/>
              </a:rPr>
              <a:t>&amp; Shared Services</a:t>
            </a:r>
          </a:p>
        </p:txBody>
      </p:sp>
      <p:sp>
        <p:nvSpPr>
          <p:cNvPr id="12" name="TextBox 11"/>
          <p:cNvSpPr txBox="1"/>
          <p:nvPr/>
        </p:nvSpPr>
        <p:spPr>
          <a:xfrm>
            <a:off x="674562" y="4475131"/>
            <a:ext cx="1198712" cy="265454"/>
          </a:xfrm>
          <a:prstGeom prst="rect">
            <a:avLst/>
          </a:prstGeom>
          <a:noFill/>
        </p:spPr>
        <p:txBody>
          <a:bodyPr wrap="square" lIns="91438" tIns="45719" rIns="91438" bIns="45719" rtlCol="0">
            <a:spAutoFit/>
          </a:bodyPr>
          <a:lstStyle/>
          <a:p>
            <a:pPr algn="r"/>
            <a:r>
              <a:rPr lang="en-GB" sz="1100" i="1" dirty="0">
                <a:solidFill>
                  <a:prstClr val="black"/>
                </a:solidFill>
                <a:latin typeface="Calibri" panose="020F0502020204030204" pitchFamily="34" charset="0"/>
              </a:rPr>
              <a:t>Entity Hubs</a:t>
            </a:r>
          </a:p>
        </p:txBody>
      </p:sp>
      <p:grpSp>
        <p:nvGrpSpPr>
          <p:cNvPr id="13" name="Group 12"/>
          <p:cNvGrpSpPr/>
          <p:nvPr/>
        </p:nvGrpSpPr>
        <p:grpSpPr>
          <a:xfrm>
            <a:off x="2101917" y="5048220"/>
            <a:ext cx="5448993" cy="596128"/>
            <a:chOff x="1754129" y="4812289"/>
            <a:chExt cx="5448993" cy="596128"/>
          </a:xfrm>
        </p:grpSpPr>
        <p:sp>
          <p:nvSpPr>
            <p:cNvPr id="14" name="Can 13"/>
            <p:cNvSpPr/>
            <p:nvPr/>
          </p:nvSpPr>
          <p:spPr>
            <a:xfrm>
              <a:off x="2671128" y="4812289"/>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en-GB" sz="900" dirty="0">
                  <a:solidFill>
                    <a:srgbClr val="2E373F"/>
                  </a:solidFill>
                  <a:latin typeface="Calibri" panose="020F0502020204030204" pitchFamily="34" charset="0"/>
                </a:rPr>
                <a:t>Usage logs</a:t>
              </a:r>
            </a:p>
          </p:txBody>
        </p:sp>
        <p:sp>
          <p:nvSpPr>
            <p:cNvPr id="15" name="Can 14"/>
            <p:cNvSpPr/>
            <p:nvPr/>
          </p:nvSpPr>
          <p:spPr>
            <a:xfrm>
              <a:off x="5422125" y="4812289"/>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Pathways</a:t>
              </a:r>
            </a:p>
          </p:txBody>
        </p:sp>
        <p:sp>
          <p:nvSpPr>
            <p:cNvPr id="16" name="Can 15"/>
            <p:cNvSpPr/>
            <p:nvPr/>
          </p:nvSpPr>
          <p:spPr>
            <a:xfrm>
              <a:off x="6339122" y="4812289"/>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EHRs</a:t>
              </a:r>
            </a:p>
          </p:txBody>
        </p:sp>
        <p:sp>
          <p:nvSpPr>
            <p:cNvPr id="17" name="Can 16"/>
            <p:cNvSpPr/>
            <p:nvPr/>
          </p:nvSpPr>
          <p:spPr>
            <a:xfrm>
              <a:off x="1754129" y="4812289"/>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lnSpc>
                  <a:spcPct val="80000"/>
                </a:lnSpc>
              </a:pPr>
              <a:r>
                <a:rPr lang="en-GB" sz="900" dirty="0">
                  <a:solidFill>
                    <a:srgbClr val="2E373F"/>
                  </a:solidFill>
                  <a:latin typeface="Calibri" panose="020F0502020204030204" pitchFamily="34" charset="0"/>
                </a:rPr>
                <a:t>Articles</a:t>
              </a:r>
            </a:p>
          </p:txBody>
        </p:sp>
        <p:sp>
          <p:nvSpPr>
            <p:cNvPr id="18" name="Can 17"/>
            <p:cNvSpPr/>
            <p:nvPr/>
          </p:nvSpPr>
          <p:spPr>
            <a:xfrm>
              <a:off x="3588127" y="4812289"/>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Authors</a:t>
              </a:r>
            </a:p>
          </p:txBody>
        </p:sp>
        <p:sp>
          <p:nvSpPr>
            <p:cNvPr id="19" name="Can 18"/>
            <p:cNvSpPr/>
            <p:nvPr/>
          </p:nvSpPr>
          <p:spPr>
            <a:xfrm>
              <a:off x="4505126" y="4812289"/>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2E373F"/>
                  </a:solidFill>
                  <a:latin typeface="Calibri" panose="020F0502020204030204" pitchFamily="34" charset="0"/>
                </a:rPr>
                <a:t>Institutions</a:t>
              </a:r>
            </a:p>
          </p:txBody>
        </p:sp>
        <p:sp>
          <p:nvSpPr>
            <p:cNvPr id="20" name="Can 19"/>
            <p:cNvSpPr/>
            <p:nvPr/>
          </p:nvSpPr>
          <p:spPr>
            <a:xfrm>
              <a:off x="6339122" y="5142797"/>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Syllabi</a:t>
              </a:r>
            </a:p>
          </p:txBody>
        </p:sp>
        <p:sp>
          <p:nvSpPr>
            <p:cNvPr id="21" name="Can 20"/>
            <p:cNvSpPr/>
            <p:nvPr/>
          </p:nvSpPr>
          <p:spPr>
            <a:xfrm>
              <a:off x="2671128" y="5142797"/>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Citations</a:t>
              </a:r>
            </a:p>
          </p:txBody>
        </p:sp>
        <p:sp>
          <p:nvSpPr>
            <p:cNvPr id="22" name="Can 21"/>
            <p:cNvSpPr/>
            <p:nvPr/>
          </p:nvSpPr>
          <p:spPr>
            <a:xfrm>
              <a:off x="4505126" y="5142797"/>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2E373F"/>
                  </a:solidFill>
                  <a:latin typeface="Calibri" panose="020F0502020204030204" pitchFamily="34" charset="0"/>
                </a:rPr>
                <a:t>Chemicals</a:t>
              </a:r>
            </a:p>
          </p:txBody>
        </p:sp>
        <p:sp>
          <p:nvSpPr>
            <p:cNvPr id="23" name="Can 22"/>
            <p:cNvSpPr/>
            <p:nvPr/>
          </p:nvSpPr>
          <p:spPr>
            <a:xfrm>
              <a:off x="1754129" y="5142797"/>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Books</a:t>
              </a:r>
            </a:p>
          </p:txBody>
        </p:sp>
        <p:sp>
          <p:nvSpPr>
            <p:cNvPr id="24" name="Can 23"/>
            <p:cNvSpPr/>
            <p:nvPr/>
          </p:nvSpPr>
          <p:spPr>
            <a:xfrm>
              <a:off x="5422125" y="5142797"/>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900" dirty="0">
                  <a:solidFill>
                    <a:srgbClr val="2E373F"/>
                  </a:solidFill>
                  <a:latin typeface="Calibri" panose="020F0502020204030204" pitchFamily="34" charset="0"/>
                </a:rPr>
                <a:t>Drugs</a:t>
              </a:r>
            </a:p>
          </p:txBody>
        </p:sp>
        <p:sp>
          <p:nvSpPr>
            <p:cNvPr id="25" name="Can 24"/>
            <p:cNvSpPr/>
            <p:nvPr/>
          </p:nvSpPr>
          <p:spPr>
            <a:xfrm>
              <a:off x="3588127" y="5142797"/>
              <a:ext cx="864000" cy="265620"/>
            </a:xfrm>
            <a:prstGeom prst="can">
              <a:avLst/>
            </a:prstGeom>
            <a:solidFill>
              <a:schemeClr val="tx2">
                <a:lumMod val="40000"/>
                <a:lumOff val="6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2E373F"/>
                  </a:solidFill>
                  <a:latin typeface="Calibri" panose="020F0502020204030204" pitchFamily="34" charset="0"/>
                </a:rPr>
                <a:t>Funders</a:t>
              </a:r>
            </a:p>
          </p:txBody>
        </p:sp>
      </p:grpSp>
      <p:grpSp>
        <p:nvGrpSpPr>
          <p:cNvPr id="91" name="Group 90"/>
          <p:cNvGrpSpPr/>
          <p:nvPr/>
        </p:nvGrpSpPr>
        <p:grpSpPr>
          <a:xfrm>
            <a:off x="2461489" y="4382517"/>
            <a:ext cx="5112281" cy="443341"/>
            <a:chOff x="1561422" y="3486255"/>
            <a:chExt cx="5112281" cy="443341"/>
          </a:xfrm>
        </p:grpSpPr>
        <p:sp>
          <p:nvSpPr>
            <p:cNvPr id="27" name="Cube 26"/>
            <p:cNvSpPr/>
            <p:nvPr/>
          </p:nvSpPr>
          <p:spPr>
            <a:xfrm>
              <a:off x="3327944" y="3486255"/>
              <a:ext cx="999242" cy="443341"/>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800" dirty="0">
                  <a:ln w="0"/>
                  <a:solidFill>
                    <a:prstClr val="black"/>
                  </a:solidFill>
                  <a:effectLst>
                    <a:outerShdw blurRad="38100" dist="19050" dir="2700000" algn="tl" rotWithShape="0">
                      <a:prstClr val="black">
                        <a:alpha val="40000"/>
                      </a:prstClr>
                    </a:outerShdw>
                  </a:effectLst>
                  <a:latin typeface="Calibri" panose="020F0502020204030204" pitchFamily="34" charset="0"/>
                </a:rPr>
                <a:t>Funder Hub</a:t>
              </a:r>
            </a:p>
          </p:txBody>
        </p:sp>
        <p:sp>
          <p:nvSpPr>
            <p:cNvPr id="28" name="Cube 27"/>
            <p:cNvSpPr/>
            <p:nvPr/>
          </p:nvSpPr>
          <p:spPr>
            <a:xfrm>
              <a:off x="4226445" y="3486255"/>
              <a:ext cx="999242" cy="443341"/>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800" dirty="0">
                  <a:ln w="0"/>
                  <a:solidFill>
                    <a:prstClr val="black"/>
                  </a:solidFill>
                  <a:effectLst>
                    <a:outerShdw blurRad="38100" dist="19050" dir="2700000" algn="tl" rotWithShape="0">
                      <a:prstClr val="black">
                        <a:alpha val="40000"/>
                      </a:prstClr>
                    </a:outerShdw>
                  </a:effectLst>
                  <a:latin typeface="Calibri" panose="020F0502020204030204" pitchFamily="34" charset="0"/>
                </a:rPr>
                <a:t>Article Hub</a:t>
              </a:r>
            </a:p>
          </p:txBody>
        </p:sp>
        <p:sp>
          <p:nvSpPr>
            <p:cNvPr id="29" name="Cube 28"/>
            <p:cNvSpPr/>
            <p:nvPr/>
          </p:nvSpPr>
          <p:spPr>
            <a:xfrm>
              <a:off x="1561422" y="3486255"/>
              <a:ext cx="999242" cy="443341"/>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800" dirty="0">
                  <a:ln w="0"/>
                  <a:solidFill>
                    <a:prstClr val="black"/>
                  </a:solidFill>
                  <a:effectLst>
                    <a:outerShdw blurRad="38100" dist="19050" dir="2700000" algn="tl" rotWithShape="0">
                      <a:prstClr val="black">
                        <a:alpha val="40000"/>
                      </a:prstClr>
                    </a:outerShdw>
                  </a:effectLst>
                  <a:latin typeface="Calibri" panose="020F0502020204030204" pitchFamily="34" charset="0"/>
                </a:rPr>
                <a:t>Profile Hub</a:t>
              </a:r>
            </a:p>
          </p:txBody>
        </p:sp>
        <p:sp>
          <p:nvSpPr>
            <p:cNvPr id="30" name="Cube 29"/>
            <p:cNvSpPr/>
            <p:nvPr/>
          </p:nvSpPr>
          <p:spPr>
            <a:xfrm>
              <a:off x="2437063" y="3486255"/>
              <a:ext cx="999242" cy="443341"/>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800" dirty="0">
                  <a:ln w="0"/>
                  <a:solidFill>
                    <a:prstClr val="black"/>
                  </a:solidFill>
                  <a:effectLst>
                    <a:outerShdw blurRad="38100" dist="19050" dir="2700000" algn="tl" rotWithShape="0">
                      <a:prstClr val="black">
                        <a:alpha val="40000"/>
                      </a:prstClr>
                    </a:outerShdw>
                  </a:effectLst>
                  <a:latin typeface="Calibri" panose="020F0502020204030204" pitchFamily="34" charset="0"/>
                </a:rPr>
                <a:t>Journal Hub</a:t>
              </a:r>
            </a:p>
          </p:txBody>
        </p:sp>
        <p:sp>
          <p:nvSpPr>
            <p:cNvPr id="31" name="Cube 30"/>
            <p:cNvSpPr/>
            <p:nvPr/>
          </p:nvSpPr>
          <p:spPr>
            <a:xfrm>
              <a:off x="5124945" y="3486255"/>
              <a:ext cx="999242" cy="443341"/>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800" dirty="0">
                  <a:ln w="0"/>
                  <a:solidFill>
                    <a:prstClr val="black"/>
                  </a:solidFill>
                  <a:effectLst>
                    <a:outerShdw blurRad="38100" dist="19050" dir="2700000" algn="tl" rotWithShape="0">
                      <a:prstClr val="black">
                        <a:alpha val="40000"/>
                      </a:prstClr>
                    </a:outerShdw>
                  </a:effectLst>
                  <a:latin typeface="Calibri" panose="020F0502020204030204" pitchFamily="34" charset="0"/>
                </a:rPr>
                <a:t>Institution Hub</a:t>
              </a:r>
            </a:p>
          </p:txBody>
        </p:sp>
        <p:sp>
          <p:nvSpPr>
            <p:cNvPr id="33" name="Oval 32"/>
            <p:cNvSpPr/>
            <p:nvPr/>
          </p:nvSpPr>
          <p:spPr>
            <a:xfrm>
              <a:off x="6277463" y="3672485"/>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34" name="Oval 33"/>
            <p:cNvSpPr/>
            <p:nvPr/>
          </p:nvSpPr>
          <p:spPr>
            <a:xfrm>
              <a:off x="6429863" y="3672485"/>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35" name="Oval 34"/>
            <p:cNvSpPr/>
            <p:nvPr/>
          </p:nvSpPr>
          <p:spPr>
            <a:xfrm>
              <a:off x="6582263" y="3672485"/>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grpSp>
        <p:nvGrpSpPr>
          <p:cNvPr id="38" name="Group 37"/>
          <p:cNvGrpSpPr/>
          <p:nvPr/>
        </p:nvGrpSpPr>
        <p:grpSpPr>
          <a:xfrm>
            <a:off x="2008117" y="3123408"/>
            <a:ext cx="5866622" cy="1000802"/>
            <a:chOff x="2023780" y="2478900"/>
            <a:chExt cx="5866622" cy="1000802"/>
          </a:xfrm>
        </p:grpSpPr>
        <p:sp>
          <p:nvSpPr>
            <p:cNvPr id="39" name="Parallelogram 38"/>
            <p:cNvSpPr/>
            <p:nvPr/>
          </p:nvSpPr>
          <p:spPr>
            <a:xfrm>
              <a:off x="2023780" y="2478900"/>
              <a:ext cx="5866622" cy="1000802"/>
            </a:xfrm>
            <a:prstGeom prst="parallelogram">
              <a:avLst>
                <a:gd name="adj" fmla="val 122050"/>
              </a:avLst>
            </a:prstGeom>
            <a:blipFill>
              <a:blip r:embed="rId2"/>
              <a:stretch>
                <a:fillRect/>
              </a:stretch>
            </a:blip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b"/>
            <a:lstStyle/>
            <a:p>
              <a:pPr algn="ctr"/>
              <a:endParaRPr lang="en-GB" sz="1600" dirty="0">
                <a:solidFill>
                  <a:srgbClr val="2E373F"/>
                </a:solidFill>
                <a:latin typeface="Calibri" panose="020F0502020204030204" pitchFamily="34" charset="0"/>
              </a:endParaRPr>
            </a:p>
          </p:txBody>
        </p:sp>
        <p:sp>
          <p:nvSpPr>
            <p:cNvPr id="40" name="Parallelogram 39"/>
            <p:cNvSpPr/>
            <p:nvPr/>
          </p:nvSpPr>
          <p:spPr>
            <a:xfrm>
              <a:off x="2289100" y="2520109"/>
              <a:ext cx="2376000" cy="824400"/>
            </a:xfrm>
            <a:prstGeom prst="parallelogram">
              <a:avLst>
                <a:gd name="adj" fmla="val 122050"/>
              </a:avLst>
            </a:prstGeom>
            <a:solidFill>
              <a:schemeClr val="tx2">
                <a:lumMod val="60000"/>
                <a:lumOff val="40000"/>
                <a:alpha val="3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600" b="1" dirty="0">
                  <a:solidFill>
                    <a:prstClr val="white"/>
                  </a:solidFill>
                  <a:latin typeface="Calibri" panose="020F0502020204030204" pitchFamily="34" charset="0"/>
                </a:rPr>
                <a:t>Research</a:t>
              </a:r>
            </a:p>
          </p:txBody>
        </p:sp>
        <p:sp>
          <p:nvSpPr>
            <p:cNvPr id="41" name="Parallelogram 40"/>
            <p:cNvSpPr/>
            <p:nvPr/>
          </p:nvSpPr>
          <p:spPr>
            <a:xfrm>
              <a:off x="5247941" y="2519978"/>
              <a:ext cx="2376000" cy="824531"/>
            </a:xfrm>
            <a:prstGeom prst="parallelogram">
              <a:avLst>
                <a:gd name="adj" fmla="val 122050"/>
              </a:avLst>
            </a:prstGeom>
            <a:solidFill>
              <a:schemeClr val="tx2">
                <a:lumMod val="60000"/>
                <a:lumOff val="40000"/>
                <a:alpha val="3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600" b="1" dirty="0">
                  <a:solidFill>
                    <a:prstClr val="white"/>
                  </a:solidFill>
                  <a:latin typeface="Calibri" panose="020F0502020204030204" pitchFamily="34" charset="0"/>
                </a:rPr>
                <a:t>Healthcare</a:t>
              </a:r>
            </a:p>
          </p:txBody>
        </p:sp>
        <p:sp>
          <p:nvSpPr>
            <p:cNvPr id="42" name="Parallelogram 41"/>
            <p:cNvSpPr/>
            <p:nvPr/>
          </p:nvSpPr>
          <p:spPr>
            <a:xfrm>
              <a:off x="3769091" y="2520109"/>
              <a:ext cx="2376000" cy="824400"/>
            </a:xfrm>
            <a:prstGeom prst="parallelogram">
              <a:avLst>
                <a:gd name="adj" fmla="val 122050"/>
              </a:avLst>
            </a:prstGeom>
            <a:solidFill>
              <a:schemeClr val="tx2">
                <a:lumMod val="60000"/>
                <a:lumOff val="40000"/>
                <a:alpha val="34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600" b="1" dirty="0">
                  <a:solidFill>
                    <a:prstClr val="white"/>
                  </a:solidFill>
                  <a:latin typeface="Calibri" panose="020F0502020204030204" pitchFamily="34" charset="0"/>
                </a:rPr>
                <a:t>Life Sciences</a:t>
              </a:r>
            </a:p>
          </p:txBody>
        </p:sp>
      </p:grpSp>
      <p:grpSp>
        <p:nvGrpSpPr>
          <p:cNvPr id="86" name="Group 85"/>
          <p:cNvGrpSpPr/>
          <p:nvPr/>
        </p:nvGrpSpPr>
        <p:grpSpPr>
          <a:xfrm>
            <a:off x="2186355" y="2447523"/>
            <a:ext cx="5550035" cy="424661"/>
            <a:chOff x="1759016" y="1615690"/>
            <a:chExt cx="5550035" cy="424661"/>
          </a:xfrm>
        </p:grpSpPr>
        <p:sp>
          <p:nvSpPr>
            <p:cNvPr id="49" name="Cube 48"/>
            <p:cNvSpPr/>
            <p:nvPr/>
          </p:nvSpPr>
          <p:spPr>
            <a:xfrm>
              <a:off x="5073995" y="1615690"/>
              <a:ext cx="1130062" cy="424661"/>
            </a:xfrm>
            <a:prstGeom prst="cube">
              <a:avLst>
                <a:gd name="adj" fmla="val 75513"/>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endParaRPr lang="en-GB" sz="1100" b="1" dirty="0">
                <a:ln w="0"/>
                <a:solidFill>
                  <a:prstClr val="black"/>
                </a:solidFill>
                <a:latin typeface="Arial"/>
              </a:endParaRPr>
            </a:p>
          </p:txBody>
        </p:sp>
        <p:sp>
          <p:nvSpPr>
            <p:cNvPr id="50" name="Cube 49"/>
            <p:cNvSpPr/>
            <p:nvPr/>
          </p:nvSpPr>
          <p:spPr>
            <a:xfrm>
              <a:off x="2864009" y="1615690"/>
              <a:ext cx="1130062" cy="424661"/>
            </a:xfrm>
            <a:prstGeom prst="cube">
              <a:avLst>
                <a:gd name="adj" fmla="val 75513"/>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endParaRPr lang="en-GB" sz="1100" b="1" dirty="0">
                <a:ln w="0"/>
                <a:solidFill>
                  <a:prstClr val="black"/>
                </a:solidFill>
                <a:latin typeface="Arial"/>
              </a:endParaRPr>
            </a:p>
          </p:txBody>
        </p:sp>
        <p:sp>
          <p:nvSpPr>
            <p:cNvPr id="51" name="Cube 50"/>
            <p:cNvSpPr/>
            <p:nvPr/>
          </p:nvSpPr>
          <p:spPr>
            <a:xfrm>
              <a:off x="3969002" y="1615690"/>
              <a:ext cx="1130062" cy="424661"/>
            </a:xfrm>
            <a:prstGeom prst="cube">
              <a:avLst>
                <a:gd name="adj" fmla="val 75513"/>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endParaRPr lang="en-GB" sz="1100" b="1" dirty="0">
                <a:ln w="0"/>
                <a:solidFill>
                  <a:prstClr val="black"/>
                </a:solidFill>
                <a:latin typeface="Arial"/>
              </a:endParaRPr>
            </a:p>
          </p:txBody>
        </p:sp>
        <p:sp>
          <p:nvSpPr>
            <p:cNvPr id="52" name="Cube 51"/>
            <p:cNvSpPr/>
            <p:nvPr/>
          </p:nvSpPr>
          <p:spPr>
            <a:xfrm>
              <a:off x="1759016" y="1615690"/>
              <a:ext cx="1130062" cy="424661"/>
            </a:xfrm>
            <a:prstGeom prst="cube">
              <a:avLst>
                <a:gd name="adj" fmla="val 740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endParaRPr lang="en-GB" sz="1100" b="1" dirty="0">
                <a:ln w="0"/>
                <a:solidFill>
                  <a:prstClr val="black"/>
                </a:solidFill>
                <a:latin typeface="Arial"/>
              </a:endParaRPr>
            </a:p>
          </p:txBody>
        </p:sp>
        <p:sp>
          <p:nvSpPr>
            <p:cNvPr id="53" name="Cube 52"/>
            <p:cNvSpPr/>
            <p:nvPr/>
          </p:nvSpPr>
          <p:spPr>
            <a:xfrm>
              <a:off x="6178989" y="1615690"/>
              <a:ext cx="1130062" cy="424661"/>
            </a:xfrm>
            <a:prstGeom prst="cube">
              <a:avLst>
                <a:gd name="adj" fmla="val 740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endParaRPr lang="en-GB" sz="1100" b="1" dirty="0">
                <a:ln w="0"/>
                <a:solidFill>
                  <a:prstClr val="black"/>
                </a:solidFill>
                <a:latin typeface="Arial"/>
              </a:endParaRPr>
            </a:p>
          </p:txBody>
        </p:sp>
        <p:sp>
          <p:nvSpPr>
            <p:cNvPr id="81" name="TextBox 80"/>
            <p:cNvSpPr txBox="1"/>
            <p:nvPr/>
          </p:nvSpPr>
          <p:spPr>
            <a:xfrm>
              <a:off x="1865000" y="1661001"/>
              <a:ext cx="875641" cy="215444"/>
            </a:xfrm>
            <a:prstGeom prst="rect">
              <a:avLst/>
            </a:prstGeom>
            <a:noFill/>
          </p:spPr>
          <p:txBody>
            <a:bodyPr wrap="square" rtlCol="0">
              <a:spAutoFit/>
            </a:bodyPr>
            <a:lstStyle/>
            <a:p>
              <a:pPr algn="ctr"/>
              <a:r>
                <a:rPr lang="en-US" sz="800" b="1" dirty="0">
                  <a:solidFill>
                    <a:prstClr val="black"/>
                  </a:solidFill>
                  <a:latin typeface="Arial"/>
                </a:rPr>
                <a:t>Content</a:t>
              </a:r>
            </a:p>
          </p:txBody>
        </p:sp>
        <p:sp>
          <p:nvSpPr>
            <p:cNvPr id="82" name="TextBox 81"/>
            <p:cNvSpPr txBox="1"/>
            <p:nvPr/>
          </p:nvSpPr>
          <p:spPr>
            <a:xfrm>
              <a:off x="4030636" y="1664898"/>
              <a:ext cx="967778" cy="215444"/>
            </a:xfrm>
            <a:prstGeom prst="rect">
              <a:avLst/>
            </a:prstGeom>
            <a:noFill/>
          </p:spPr>
          <p:txBody>
            <a:bodyPr wrap="square" rtlCol="0">
              <a:spAutoFit/>
            </a:bodyPr>
            <a:lstStyle/>
            <a:p>
              <a:pPr algn="ctr"/>
              <a:r>
                <a:rPr lang="en-US" sz="800" b="1">
                  <a:solidFill>
                    <a:prstClr val="black"/>
                  </a:solidFill>
                  <a:latin typeface="Arial"/>
                </a:rPr>
                <a:t> Life </a:t>
              </a:r>
              <a:r>
                <a:rPr lang="en-US" sz="800" b="1" dirty="0">
                  <a:solidFill>
                    <a:prstClr val="black"/>
                  </a:solidFill>
                  <a:latin typeface="Arial"/>
                </a:rPr>
                <a:t>Sciences</a:t>
              </a:r>
            </a:p>
          </p:txBody>
        </p:sp>
        <p:sp>
          <p:nvSpPr>
            <p:cNvPr id="83" name="TextBox 82"/>
            <p:cNvSpPr txBox="1"/>
            <p:nvPr/>
          </p:nvSpPr>
          <p:spPr>
            <a:xfrm>
              <a:off x="5191201" y="1661001"/>
              <a:ext cx="875641" cy="215444"/>
            </a:xfrm>
            <a:prstGeom prst="rect">
              <a:avLst/>
            </a:prstGeom>
            <a:noFill/>
          </p:spPr>
          <p:txBody>
            <a:bodyPr wrap="square" rtlCol="0">
              <a:spAutoFit/>
            </a:bodyPr>
            <a:lstStyle/>
            <a:p>
              <a:pPr algn="ctr"/>
              <a:r>
                <a:rPr lang="en-US" sz="800" b="1" dirty="0">
                  <a:solidFill>
                    <a:prstClr val="black"/>
                  </a:solidFill>
                  <a:latin typeface="Arial"/>
                </a:rPr>
                <a:t>Search</a:t>
              </a:r>
            </a:p>
          </p:txBody>
        </p:sp>
        <p:sp>
          <p:nvSpPr>
            <p:cNvPr id="84" name="TextBox 83"/>
            <p:cNvSpPr txBox="1"/>
            <p:nvPr/>
          </p:nvSpPr>
          <p:spPr>
            <a:xfrm>
              <a:off x="6296194" y="1658548"/>
              <a:ext cx="875641" cy="215444"/>
            </a:xfrm>
            <a:prstGeom prst="rect">
              <a:avLst/>
            </a:prstGeom>
            <a:noFill/>
          </p:spPr>
          <p:txBody>
            <a:bodyPr wrap="square" rtlCol="0">
              <a:spAutoFit/>
            </a:bodyPr>
            <a:lstStyle/>
            <a:p>
              <a:pPr algn="ctr"/>
              <a:r>
                <a:rPr lang="en-US" sz="800" b="1" dirty="0">
                  <a:solidFill>
                    <a:prstClr val="black"/>
                  </a:solidFill>
                  <a:latin typeface="Arial"/>
                </a:rPr>
                <a:t>Identity</a:t>
              </a:r>
            </a:p>
          </p:txBody>
        </p:sp>
        <p:sp>
          <p:nvSpPr>
            <p:cNvPr id="85" name="TextBox 84"/>
            <p:cNvSpPr txBox="1"/>
            <p:nvPr/>
          </p:nvSpPr>
          <p:spPr>
            <a:xfrm>
              <a:off x="2969167" y="1658548"/>
              <a:ext cx="875641" cy="215444"/>
            </a:xfrm>
            <a:prstGeom prst="rect">
              <a:avLst/>
            </a:prstGeom>
            <a:noFill/>
          </p:spPr>
          <p:txBody>
            <a:bodyPr wrap="square" rtlCol="0">
              <a:spAutoFit/>
            </a:bodyPr>
            <a:lstStyle/>
            <a:p>
              <a:pPr algn="ctr"/>
              <a:r>
                <a:rPr lang="en-US" sz="800" b="1" dirty="0">
                  <a:solidFill>
                    <a:prstClr val="black"/>
                  </a:solidFill>
                  <a:latin typeface="Arial"/>
                </a:rPr>
                <a:t>Research</a:t>
              </a:r>
            </a:p>
          </p:txBody>
        </p:sp>
      </p:grpSp>
      <p:grpSp>
        <p:nvGrpSpPr>
          <p:cNvPr id="95" name="Group 94"/>
          <p:cNvGrpSpPr/>
          <p:nvPr/>
        </p:nvGrpSpPr>
        <p:grpSpPr>
          <a:xfrm>
            <a:off x="2292339" y="1898322"/>
            <a:ext cx="6003159" cy="332628"/>
            <a:chOff x="1773491" y="1054238"/>
            <a:chExt cx="6003159" cy="332628"/>
          </a:xfrm>
        </p:grpSpPr>
        <p:sp>
          <p:nvSpPr>
            <p:cNvPr id="56" name="Cube 55"/>
            <p:cNvSpPr/>
            <p:nvPr/>
          </p:nvSpPr>
          <p:spPr>
            <a:xfrm>
              <a:off x="4567046" y="1054238"/>
              <a:ext cx="756000" cy="324000"/>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000" dirty="0" err="1">
                  <a:ln w="0"/>
                  <a:solidFill>
                    <a:prstClr val="black"/>
                  </a:solidFill>
                  <a:effectLst>
                    <a:outerShdw blurRad="38100" dist="19050" dir="2700000" algn="tl" rotWithShape="0">
                      <a:prstClr val="black">
                        <a:alpha val="40000"/>
                      </a:prstClr>
                    </a:outerShdw>
                  </a:effectLst>
                  <a:latin typeface="Calibri" panose="020F0502020204030204" pitchFamily="34" charset="0"/>
                </a:rPr>
                <a:t>Reaxys</a:t>
              </a:r>
              <a:endParaRPr lang="en-GB" sz="1000" dirty="0">
                <a:ln w="0"/>
                <a:solidFill>
                  <a:prstClr val="black"/>
                </a:solidFill>
                <a:effectLst>
                  <a:outerShdw blurRad="38100" dist="19050" dir="2700000" algn="tl" rotWithShape="0">
                    <a:prstClr val="black">
                      <a:alpha val="40000"/>
                    </a:prstClr>
                  </a:outerShdw>
                </a:effectLst>
                <a:latin typeface="Calibri" panose="020F0502020204030204" pitchFamily="34" charset="0"/>
              </a:endParaRPr>
            </a:p>
          </p:txBody>
        </p:sp>
        <p:sp>
          <p:nvSpPr>
            <p:cNvPr id="57" name="Cube 56"/>
            <p:cNvSpPr/>
            <p:nvPr/>
          </p:nvSpPr>
          <p:spPr>
            <a:xfrm>
              <a:off x="5498231" y="1054238"/>
              <a:ext cx="756000" cy="324000"/>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000" dirty="0">
                  <a:ln w="0"/>
                  <a:solidFill>
                    <a:prstClr val="black"/>
                  </a:solidFill>
                  <a:effectLst>
                    <a:outerShdw blurRad="38100" dist="19050" dir="2700000" algn="tl" rotWithShape="0">
                      <a:prstClr val="black">
                        <a:alpha val="40000"/>
                      </a:prstClr>
                    </a:outerShdw>
                  </a:effectLst>
                  <a:latin typeface="Calibri" panose="020F0502020204030204" pitchFamily="34" charset="0"/>
                </a:rPr>
                <a:t>CK</a:t>
              </a:r>
            </a:p>
          </p:txBody>
        </p:sp>
        <p:sp>
          <p:nvSpPr>
            <p:cNvPr id="58" name="Cube 57"/>
            <p:cNvSpPr/>
            <p:nvPr/>
          </p:nvSpPr>
          <p:spPr>
            <a:xfrm>
              <a:off x="6429414" y="1054238"/>
              <a:ext cx="828000" cy="324000"/>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000" dirty="0">
                  <a:ln w="0"/>
                  <a:solidFill>
                    <a:prstClr val="black"/>
                  </a:solidFill>
                  <a:effectLst>
                    <a:outerShdw blurRad="38100" dist="19050" dir="2700000" algn="tl" rotWithShape="0">
                      <a:prstClr val="black">
                        <a:alpha val="40000"/>
                      </a:prstClr>
                    </a:outerShdw>
                  </a:effectLst>
                  <a:latin typeface="Calibri" panose="020F0502020204030204" pitchFamily="34" charset="0"/>
                </a:rPr>
                <a:t>Sherpath</a:t>
              </a:r>
            </a:p>
          </p:txBody>
        </p:sp>
        <p:sp>
          <p:nvSpPr>
            <p:cNvPr id="72" name="Cube 71"/>
            <p:cNvSpPr/>
            <p:nvPr/>
          </p:nvSpPr>
          <p:spPr>
            <a:xfrm>
              <a:off x="1773491" y="1062866"/>
              <a:ext cx="756000" cy="324000"/>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000">
                  <a:ln w="0"/>
                  <a:solidFill>
                    <a:prstClr val="black"/>
                  </a:solidFill>
                  <a:effectLst>
                    <a:outerShdw blurRad="38100" dist="19050" dir="2700000" algn="tl" rotWithShape="0">
                      <a:prstClr val="black">
                        <a:alpha val="40000"/>
                      </a:prstClr>
                    </a:outerShdw>
                  </a:effectLst>
                  <a:latin typeface="Calibri" panose="020F0502020204030204" pitchFamily="34" charset="0"/>
                </a:rPr>
                <a:t>Scopus</a:t>
              </a:r>
            </a:p>
          </p:txBody>
        </p:sp>
        <p:sp>
          <p:nvSpPr>
            <p:cNvPr id="73" name="Cube 72"/>
            <p:cNvSpPr/>
            <p:nvPr/>
          </p:nvSpPr>
          <p:spPr>
            <a:xfrm>
              <a:off x="2704676" y="1062866"/>
              <a:ext cx="756000" cy="324000"/>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000" dirty="0">
                  <a:ln w="0"/>
                  <a:solidFill>
                    <a:prstClr val="black"/>
                  </a:solidFill>
                  <a:effectLst>
                    <a:outerShdw blurRad="38100" dist="19050" dir="2700000" algn="tl" rotWithShape="0">
                      <a:prstClr val="black">
                        <a:alpha val="40000"/>
                      </a:prstClr>
                    </a:outerShdw>
                  </a:effectLst>
                  <a:latin typeface="Calibri" panose="020F0502020204030204" pitchFamily="34" charset="0"/>
                </a:rPr>
                <a:t>SD</a:t>
              </a:r>
            </a:p>
          </p:txBody>
        </p:sp>
        <p:sp>
          <p:nvSpPr>
            <p:cNvPr id="74" name="Cube 73"/>
            <p:cNvSpPr/>
            <p:nvPr/>
          </p:nvSpPr>
          <p:spPr>
            <a:xfrm>
              <a:off x="3635861" y="1062866"/>
              <a:ext cx="756000" cy="324000"/>
            </a:xfrm>
            <a:prstGeom prst="cube">
              <a:avLst>
                <a:gd name="adj" fmla="val 68137"/>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lIns="36000" tIns="36000" rIns="36000" bIns="36000" rtlCol="0" anchor="ctr"/>
            <a:lstStyle/>
            <a:p>
              <a:pPr algn="ctr"/>
              <a:r>
                <a:rPr lang="en-GB" sz="1000" dirty="0">
                  <a:ln w="0"/>
                  <a:solidFill>
                    <a:prstClr val="black"/>
                  </a:solidFill>
                  <a:effectLst>
                    <a:outerShdw blurRad="38100" dist="19050" dir="2700000" algn="tl" rotWithShape="0">
                      <a:prstClr val="black">
                        <a:alpha val="40000"/>
                      </a:prstClr>
                    </a:outerShdw>
                  </a:effectLst>
                  <a:latin typeface="Calibri" panose="020F0502020204030204" pitchFamily="34" charset="0"/>
                </a:rPr>
                <a:t>ROS</a:t>
              </a:r>
            </a:p>
          </p:txBody>
        </p:sp>
        <p:sp>
          <p:nvSpPr>
            <p:cNvPr id="92" name="Oval 91"/>
            <p:cNvSpPr/>
            <p:nvPr/>
          </p:nvSpPr>
          <p:spPr>
            <a:xfrm>
              <a:off x="7380410" y="1197511"/>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93" name="Oval 92"/>
            <p:cNvSpPr/>
            <p:nvPr/>
          </p:nvSpPr>
          <p:spPr>
            <a:xfrm>
              <a:off x="7532810" y="1197511"/>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sp>
          <p:nvSpPr>
            <p:cNvPr id="94" name="Oval 93"/>
            <p:cNvSpPr/>
            <p:nvPr/>
          </p:nvSpPr>
          <p:spPr>
            <a:xfrm>
              <a:off x="7685210" y="1197511"/>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Times New Roman"/>
              </a:endParaRPr>
            </a:p>
          </p:txBody>
        </p:sp>
      </p:grpSp>
      <p:sp>
        <p:nvSpPr>
          <p:cNvPr id="96" name="Oval 95"/>
          <p:cNvSpPr/>
          <p:nvPr/>
        </p:nvSpPr>
        <p:spPr>
          <a:xfrm>
            <a:off x="7750154" y="5282763"/>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solidFill>
                <a:prstClr val="white"/>
              </a:solidFill>
              <a:latin typeface="Times New Roman"/>
            </a:endParaRPr>
          </a:p>
        </p:txBody>
      </p:sp>
      <p:sp>
        <p:nvSpPr>
          <p:cNvPr id="97" name="Oval 96"/>
          <p:cNvSpPr/>
          <p:nvPr/>
        </p:nvSpPr>
        <p:spPr>
          <a:xfrm>
            <a:off x="7902554" y="5282763"/>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solidFill>
                <a:prstClr val="white"/>
              </a:solidFill>
              <a:latin typeface="Times New Roman"/>
            </a:endParaRPr>
          </a:p>
        </p:txBody>
      </p:sp>
      <p:sp>
        <p:nvSpPr>
          <p:cNvPr id="98" name="Oval 97"/>
          <p:cNvSpPr/>
          <p:nvPr/>
        </p:nvSpPr>
        <p:spPr>
          <a:xfrm>
            <a:off x="8054954" y="5282763"/>
            <a:ext cx="91440" cy="91440"/>
          </a:xfrm>
          <a:prstGeom prst="ellipse">
            <a:avLst/>
          </a:prstGeom>
          <a:solidFill>
            <a:schemeClr val="bg1">
              <a:lumMod val="85000"/>
            </a:schemeClr>
          </a:solidFill>
          <a:ln>
            <a:solidFill>
              <a:schemeClr val="tx1">
                <a:lumMod val="75000"/>
              </a:schemeClr>
            </a:solid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solidFill>
                <a:prstClr val="white"/>
              </a:solidFill>
              <a:latin typeface="Times New Roman"/>
            </a:endParaRP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548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79741" y="762577"/>
            <a:ext cx="8071632" cy="777295"/>
          </a:xfrm>
        </p:spPr>
        <p:txBody>
          <a:bodyPr>
            <a:normAutofit fontScale="92500"/>
          </a:bodyPr>
          <a:lstStyle/>
          <a:p>
            <a:r>
              <a:rPr lang="en-US" dirty="0" smtClean="0"/>
              <a:t>Elsevier</a:t>
            </a:r>
            <a:r>
              <a:rPr lang="en-US" dirty="0"/>
              <a:t>: </a:t>
            </a:r>
            <a:r>
              <a:rPr lang="en-US" dirty="0" smtClean="0"/>
              <a:t>Knowledge </a:t>
            </a:r>
            <a:r>
              <a:rPr lang="en-US" dirty="0"/>
              <a:t>G</a:t>
            </a:r>
            <a:r>
              <a:rPr lang="en-US" dirty="0" smtClean="0"/>
              <a:t>raphs for Research</a:t>
            </a:r>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14213" y="1891335"/>
            <a:ext cx="5512499" cy="39324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735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79743" y="834732"/>
            <a:ext cx="8697860" cy="582971"/>
          </a:xfrm>
        </p:spPr>
        <p:txBody>
          <a:bodyPr>
            <a:normAutofit fontScale="92500"/>
          </a:bodyPr>
          <a:lstStyle/>
          <a:p>
            <a:r>
              <a:rPr lang="en-US" dirty="0"/>
              <a:t>Elsevier: </a:t>
            </a:r>
            <a:r>
              <a:rPr lang="en-US" smtClean="0"/>
              <a:t>Knowledge Graphs for Life </a:t>
            </a:r>
            <a:r>
              <a:rPr lang="en-US" dirty="0"/>
              <a:t>S</a:t>
            </a:r>
            <a:r>
              <a:rPr lang="en-US" smtClean="0"/>
              <a:t>ciences</a:t>
            </a:r>
            <a:endParaRPr lang="en-US" dirty="0"/>
          </a:p>
        </p:txBody>
      </p:sp>
      <p:sp>
        <p:nvSpPr>
          <p:cNvPr id="7" name="Oval 6"/>
          <p:cNvSpPr/>
          <p:nvPr/>
        </p:nvSpPr>
        <p:spPr>
          <a:xfrm>
            <a:off x="5326964" y="4554265"/>
            <a:ext cx="3402597" cy="701565"/>
          </a:xfrm>
          <a:prstGeom prst="ellipse">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8" name="Oval 7"/>
          <p:cNvSpPr/>
          <p:nvPr/>
        </p:nvSpPr>
        <p:spPr>
          <a:xfrm>
            <a:off x="2238263" y="4554266"/>
            <a:ext cx="3982015" cy="763099"/>
          </a:xfrm>
          <a:prstGeom prst="ellips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sp>
        <p:nvSpPr>
          <p:cNvPr id="9" name="Oval 8"/>
          <p:cNvSpPr/>
          <p:nvPr/>
        </p:nvSpPr>
        <p:spPr>
          <a:xfrm>
            <a:off x="399655" y="4567951"/>
            <a:ext cx="3415263" cy="749412"/>
          </a:xfrm>
          <a:prstGeom prst="ellipse">
            <a:avLst/>
          </a:prstGeom>
          <a:solidFill>
            <a:schemeClr val="accent4">
              <a:lumMod val="60000"/>
              <a:lumOff val="4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lt"/>
            </a:endParaRPr>
          </a:p>
        </p:txBody>
      </p:sp>
      <p:pic>
        <p:nvPicPr>
          <p:cNvPr id="10" name="Picture 2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3004" y="2907019"/>
            <a:ext cx="775047" cy="1024668"/>
          </a:xfrm>
          <a:prstGeom prst="rect">
            <a:avLst/>
          </a:prstGeom>
          <a:noFill/>
          <a:ln>
            <a:noFill/>
          </a:ln>
          <a:effectLst>
            <a:outerShdw blurRad="520700" dist="152400" dir="2700000" algn="ctr" rotWithShape="0">
              <a:schemeClr val="bg1">
                <a:lumMod val="65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4598" y="2636579"/>
            <a:ext cx="775047" cy="1024668"/>
          </a:xfrm>
          <a:prstGeom prst="rect">
            <a:avLst/>
          </a:prstGeom>
          <a:noFill/>
          <a:ln>
            <a:noFill/>
          </a:ln>
          <a:effectLst>
            <a:outerShdw blurRad="520700" dist="152400" dir="2700000" algn="ctr" rotWithShape="0">
              <a:schemeClr val="bg1">
                <a:lumMod val="65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Rectangle 11"/>
          <p:cNvSpPr/>
          <p:nvPr/>
        </p:nvSpPr>
        <p:spPr>
          <a:xfrm>
            <a:off x="226219" y="1784794"/>
            <a:ext cx="2626287" cy="478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latin typeface="+mj-lt"/>
              </a:rPr>
              <a:t>Biological Pathways extracted via semantic text mining</a:t>
            </a:r>
          </a:p>
          <a:p>
            <a:pPr algn="ctr"/>
            <a:endParaRPr lang="en-US" sz="1200" dirty="0">
              <a:latin typeface="+mj-lt"/>
            </a:endParaRPr>
          </a:p>
        </p:txBody>
      </p:sp>
      <p:pic>
        <p:nvPicPr>
          <p:cNvPr id="13" name="Picture 2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4066" y="2424522"/>
            <a:ext cx="775047" cy="1024668"/>
          </a:xfrm>
          <a:prstGeom prst="rect">
            <a:avLst/>
          </a:prstGeom>
          <a:noFill/>
          <a:ln>
            <a:noFill/>
          </a:ln>
          <a:effectLst>
            <a:outerShdw blurRad="520700" dist="152400" dir="2700000" algn="ctr" rotWithShape="0">
              <a:schemeClr val="bg1">
                <a:lumMod val="65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TextBox 13"/>
          <p:cNvSpPr txBox="1"/>
          <p:nvPr/>
        </p:nvSpPr>
        <p:spPr>
          <a:xfrm>
            <a:off x="1480432" y="2561120"/>
            <a:ext cx="2004784" cy="276999"/>
          </a:xfrm>
          <a:prstGeom prst="rect">
            <a:avLst/>
          </a:prstGeom>
          <a:noFill/>
        </p:spPr>
        <p:txBody>
          <a:bodyPr wrap="square" rtlCol="0">
            <a:spAutoFit/>
          </a:bodyPr>
          <a:lstStyle/>
          <a:p>
            <a:r>
              <a:rPr lang="en-US" sz="1200" dirty="0">
                <a:latin typeface="+mj-lt"/>
              </a:rPr>
              <a:t>A upregulates B</a:t>
            </a:r>
          </a:p>
        </p:txBody>
      </p:sp>
      <p:sp>
        <p:nvSpPr>
          <p:cNvPr id="15" name="TextBox 14"/>
          <p:cNvSpPr txBox="1"/>
          <p:nvPr/>
        </p:nvSpPr>
        <p:spPr>
          <a:xfrm>
            <a:off x="1480432" y="2895540"/>
            <a:ext cx="2004784" cy="276999"/>
          </a:xfrm>
          <a:prstGeom prst="rect">
            <a:avLst/>
          </a:prstGeom>
          <a:noFill/>
        </p:spPr>
        <p:txBody>
          <a:bodyPr wrap="square" rtlCol="0">
            <a:spAutoFit/>
          </a:bodyPr>
          <a:lstStyle/>
          <a:p>
            <a:r>
              <a:rPr lang="en-US" sz="1200" dirty="0">
                <a:latin typeface="+mj-lt"/>
              </a:rPr>
              <a:t>B upregulates C</a:t>
            </a:r>
          </a:p>
        </p:txBody>
      </p:sp>
      <p:sp>
        <p:nvSpPr>
          <p:cNvPr id="16" name="TextBox 15"/>
          <p:cNvSpPr txBox="1"/>
          <p:nvPr/>
        </p:nvSpPr>
        <p:spPr>
          <a:xfrm>
            <a:off x="1480432" y="3254854"/>
            <a:ext cx="2004784" cy="276999"/>
          </a:xfrm>
          <a:prstGeom prst="rect">
            <a:avLst/>
          </a:prstGeom>
          <a:noFill/>
        </p:spPr>
        <p:txBody>
          <a:bodyPr wrap="square" rtlCol="0">
            <a:spAutoFit/>
          </a:bodyPr>
          <a:lstStyle/>
          <a:p>
            <a:r>
              <a:rPr lang="en-US" sz="1200" dirty="0">
                <a:latin typeface="+mj-lt"/>
              </a:rPr>
              <a:t>C increases disease D</a:t>
            </a:r>
          </a:p>
        </p:txBody>
      </p:sp>
      <p:sp>
        <p:nvSpPr>
          <p:cNvPr id="17" name="TextBox 16"/>
          <p:cNvSpPr txBox="1"/>
          <p:nvPr/>
        </p:nvSpPr>
        <p:spPr>
          <a:xfrm>
            <a:off x="723575" y="5350355"/>
            <a:ext cx="7847823" cy="369332"/>
          </a:xfrm>
          <a:prstGeom prst="rect">
            <a:avLst/>
          </a:prstGeom>
          <a:noFill/>
        </p:spPr>
        <p:txBody>
          <a:bodyPr wrap="square" rtlCol="0">
            <a:spAutoFit/>
          </a:bodyPr>
          <a:lstStyle/>
          <a:p>
            <a:r>
              <a:rPr lang="en-US" dirty="0">
                <a:solidFill>
                  <a:srgbClr val="00B050"/>
                </a:solidFill>
                <a:latin typeface="+mj-lt"/>
              </a:rPr>
              <a:t>Normalizing vocabularies required: proteins, diseases, drugs, chemicals </a:t>
            </a:r>
          </a:p>
        </p:txBody>
      </p:sp>
      <p:sp>
        <p:nvSpPr>
          <p:cNvPr id="18" name="TextBox 17"/>
          <p:cNvSpPr txBox="1"/>
          <p:nvPr/>
        </p:nvSpPr>
        <p:spPr>
          <a:xfrm>
            <a:off x="1480433" y="3595104"/>
            <a:ext cx="2386307" cy="276999"/>
          </a:xfrm>
          <a:prstGeom prst="rect">
            <a:avLst/>
          </a:prstGeom>
          <a:noFill/>
        </p:spPr>
        <p:txBody>
          <a:bodyPr wrap="square" rtlCol="0">
            <a:spAutoFit/>
          </a:bodyPr>
          <a:lstStyle/>
          <a:p>
            <a:r>
              <a:rPr lang="en-US" sz="1200" dirty="0">
                <a:latin typeface="+mj-lt"/>
              </a:rPr>
              <a:t>A </a:t>
            </a:r>
            <a:r>
              <a:rPr lang="en-US" sz="1200" dirty="0">
                <a:latin typeface="+mj-lt"/>
                <a:sym typeface="Wingdings"/>
              </a:rPr>
              <a:t> B  C  D </a:t>
            </a:r>
            <a:endParaRPr lang="en-US" sz="1200" dirty="0">
              <a:latin typeface="+mj-lt"/>
            </a:endParaRPr>
          </a:p>
        </p:txBody>
      </p:sp>
      <p:sp>
        <p:nvSpPr>
          <p:cNvPr id="19" name="Rectangle 18"/>
          <p:cNvSpPr/>
          <p:nvPr/>
        </p:nvSpPr>
        <p:spPr>
          <a:xfrm>
            <a:off x="2962759" y="1784621"/>
            <a:ext cx="2632936" cy="477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latin typeface="+mj-lt"/>
              </a:rPr>
              <a:t>Bioactivities </a:t>
            </a:r>
          </a:p>
          <a:p>
            <a:pPr algn="ctr"/>
            <a:r>
              <a:rPr lang="en-US" sz="1200" dirty="0">
                <a:latin typeface="+mj-lt"/>
              </a:rPr>
              <a:t>through text analysis</a:t>
            </a:r>
          </a:p>
          <a:p>
            <a:pPr algn="ctr"/>
            <a:endParaRPr lang="en-US" sz="1200" dirty="0">
              <a:latin typeface="+mj-lt"/>
            </a:endParaRPr>
          </a:p>
        </p:txBody>
      </p:sp>
      <p:pic>
        <p:nvPicPr>
          <p:cNvPr id="21"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20947" y="2826660"/>
            <a:ext cx="971207" cy="1101123"/>
          </a:xfrm>
          <a:prstGeom prst="rect">
            <a:avLst/>
          </a:prstGeom>
          <a:noFill/>
          <a:ln>
            <a:noFill/>
          </a:ln>
          <a:effectLst>
            <a:outerShdw blurRad="177800"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28795" y="3034933"/>
            <a:ext cx="971207" cy="1101123"/>
          </a:xfrm>
          <a:prstGeom prst="rect">
            <a:avLst/>
          </a:prstGeom>
          <a:noFill/>
          <a:ln>
            <a:noFill/>
          </a:ln>
          <a:effectLst>
            <a:outerShdw blurRad="177800"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3" name="TextBox 22"/>
          <p:cNvSpPr txBox="1"/>
          <p:nvPr/>
        </p:nvSpPr>
        <p:spPr>
          <a:xfrm>
            <a:off x="3140247" y="2326257"/>
            <a:ext cx="2804328" cy="461665"/>
          </a:xfrm>
          <a:prstGeom prst="rect">
            <a:avLst/>
          </a:prstGeom>
          <a:noFill/>
        </p:spPr>
        <p:txBody>
          <a:bodyPr wrap="square" rtlCol="0">
            <a:spAutoFit/>
          </a:bodyPr>
          <a:lstStyle/>
          <a:p>
            <a:r>
              <a:rPr lang="en-US" sz="1200" dirty="0">
                <a:latin typeface="+mj-lt"/>
              </a:rPr>
              <a:t>IC</a:t>
            </a:r>
            <a:r>
              <a:rPr lang="en-US" sz="1200" baseline="-25000" dirty="0">
                <a:latin typeface="+mj-lt"/>
              </a:rPr>
              <a:t>50</a:t>
            </a:r>
            <a:r>
              <a:rPr lang="en-US" sz="1200" dirty="0">
                <a:latin typeface="+mj-lt"/>
              </a:rPr>
              <a:t> 6.3nM, kinase binding assay 10mM concentration</a:t>
            </a:r>
          </a:p>
        </p:txBody>
      </p:sp>
      <p:sp>
        <p:nvSpPr>
          <p:cNvPr id="24" name="Rectangle 23"/>
          <p:cNvSpPr/>
          <p:nvPr/>
        </p:nvSpPr>
        <p:spPr>
          <a:xfrm>
            <a:off x="5668576" y="1784624"/>
            <a:ext cx="3209027" cy="477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latin typeface="+mj-lt"/>
              </a:rPr>
              <a:t>Chemical Structures</a:t>
            </a:r>
          </a:p>
          <a:p>
            <a:pPr algn="ctr"/>
            <a:r>
              <a:rPr lang="en-US" sz="1200" dirty="0">
                <a:latin typeface="+mj-lt"/>
              </a:rPr>
              <a:t>And Properties</a:t>
            </a:r>
          </a:p>
        </p:txBody>
      </p:sp>
      <p:pic>
        <p:nvPicPr>
          <p:cNvPr id="25" name="Picture 2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42582" y="3185083"/>
            <a:ext cx="775047" cy="1024668"/>
          </a:xfrm>
          <a:prstGeom prst="rect">
            <a:avLst/>
          </a:prstGeom>
          <a:noFill/>
          <a:ln>
            <a:noFill/>
          </a:ln>
          <a:effectLst>
            <a:outerShdw blurRad="520700" dist="152400" dir="2700000" algn="ctr" rotWithShape="0">
              <a:schemeClr val="bg1">
                <a:lumMod val="65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35090" y="3154306"/>
            <a:ext cx="971207" cy="1101123"/>
          </a:xfrm>
          <a:prstGeom prst="rect">
            <a:avLst/>
          </a:prstGeom>
          <a:noFill/>
          <a:ln>
            <a:noFill/>
          </a:ln>
          <a:effectLst>
            <a:outerShdw blurRad="177800"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7"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364223" y="2708466"/>
            <a:ext cx="971207" cy="1101123"/>
          </a:xfrm>
          <a:prstGeom prst="rect">
            <a:avLst/>
          </a:prstGeom>
          <a:noFill/>
          <a:ln>
            <a:noFill/>
          </a:ln>
          <a:effectLst>
            <a:outerShdw blurRad="177800"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35090" y="2384305"/>
            <a:ext cx="971207" cy="1101123"/>
          </a:xfrm>
          <a:prstGeom prst="rect">
            <a:avLst/>
          </a:prstGeom>
          <a:noFill/>
          <a:ln>
            <a:noFill/>
          </a:ln>
          <a:effectLst>
            <a:outerShdw blurRad="177800"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9" name="Picture 2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976699" y="2798863"/>
            <a:ext cx="775047" cy="1024668"/>
          </a:xfrm>
          <a:prstGeom prst="rect">
            <a:avLst/>
          </a:prstGeom>
          <a:noFill/>
          <a:ln>
            <a:noFill/>
          </a:ln>
          <a:effectLst>
            <a:outerShdw blurRad="520700" dist="152400" dir="2700000" algn="ctr" rotWithShape="0">
              <a:schemeClr val="bg1">
                <a:lumMod val="65000"/>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440233" y="2395742"/>
            <a:ext cx="1390860" cy="18077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1" name="Straight Connector 30"/>
          <p:cNvCxnSpPr/>
          <p:nvPr/>
        </p:nvCxnSpPr>
        <p:spPr>
          <a:xfrm flipV="1">
            <a:off x="581384" y="4384829"/>
            <a:ext cx="7795759" cy="2126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53540" y="4674215"/>
            <a:ext cx="1027055" cy="461665"/>
          </a:xfrm>
          <a:prstGeom prst="rect">
            <a:avLst/>
          </a:prstGeom>
          <a:noFill/>
        </p:spPr>
        <p:txBody>
          <a:bodyPr wrap="square" rtlCol="0">
            <a:spAutoFit/>
          </a:bodyPr>
          <a:lstStyle/>
          <a:p>
            <a:pPr algn="ctr"/>
            <a:r>
              <a:rPr lang="en-US" sz="1200" dirty="0" err="1">
                <a:latin typeface="+mj-lt"/>
              </a:rPr>
              <a:t>InChi</a:t>
            </a:r>
            <a:r>
              <a:rPr lang="en-US" sz="1200" dirty="0">
                <a:latin typeface="+mj-lt"/>
              </a:rPr>
              <a:t>,</a:t>
            </a:r>
          </a:p>
          <a:p>
            <a:pPr algn="ctr"/>
            <a:r>
              <a:rPr lang="en-US" sz="1200" dirty="0">
                <a:latin typeface="+mj-lt"/>
              </a:rPr>
              <a:t>Name</a:t>
            </a:r>
          </a:p>
        </p:txBody>
      </p:sp>
      <p:sp>
        <p:nvSpPr>
          <p:cNvPr id="33" name="TextBox 32"/>
          <p:cNvSpPr txBox="1"/>
          <p:nvPr/>
        </p:nvSpPr>
        <p:spPr>
          <a:xfrm>
            <a:off x="2276575" y="4705488"/>
            <a:ext cx="1491344" cy="646331"/>
          </a:xfrm>
          <a:prstGeom prst="rect">
            <a:avLst/>
          </a:prstGeom>
          <a:noFill/>
        </p:spPr>
        <p:txBody>
          <a:bodyPr wrap="square" rtlCol="0">
            <a:spAutoFit/>
          </a:bodyPr>
          <a:lstStyle/>
          <a:p>
            <a:pPr algn="ctr"/>
            <a:r>
              <a:rPr lang="en-US" sz="1200" dirty="0">
                <a:latin typeface="+mj-lt"/>
              </a:rPr>
              <a:t>NCBI,</a:t>
            </a:r>
          </a:p>
          <a:p>
            <a:pPr algn="ctr"/>
            <a:r>
              <a:rPr lang="en-US" sz="1200" dirty="0" err="1">
                <a:latin typeface="+mj-lt"/>
              </a:rPr>
              <a:t>Uniprot</a:t>
            </a:r>
            <a:endParaRPr lang="en-US" sz="1200" dirty="0">
              <a:latin typeface="+mj-lt"/>
            </a:endParaRPr>
          </a:p>
          <a:p>
            <a:pPr algn="ctr"/>
            <a:endParaRPr lang="en-US" sz="1200" dirty="0">
              <a:latin typeface="+mj-lt"/>
            </a:endParaRPr>
          </a:p>
        </p:txBody>
      </p:sp>
      <p:sp>
        <p:nvSpPr>
          <p:cNvPr id="34" name="TextBox 33"/>
          <p:cNvSpPr txBox="1"/>
          <p:nvPr/>
        </p:nvSpPr>
        <p:spPr>
          <a:xfrm>
            <a:off x="977072" y="4769099"/>
            <a:ext cx="1491344" cy="276999"/>
          </a:xfrm>
          <a:prstGeom prst="rect">
            <a:avLst/>
          </a:prstGeom>
          <a:noFill/>
        </p:spPr>
        <p:txBody>
          <a:bodyPr wrap="square" rtlCol="0">
            <a:spAutoFit/>
          </a:bodyPr>
          <a:lstStyle/>
          <a:p>
            <a:pPr algn="ctr"/>
            <a:r>
              <a:rPr lang="en-US" sz="1200" dirty="0">
                <a:latin typeface="+mj-lt"/>
              </a:rPr>
              <a:t>EMTREE</a:t>
            </a:r>
          </a:p>
        </p:txBody>
      </p:sp>
      <p:sp>
        <p:nvSpPr>
          <p:cNvPr id="35" name="TextBox 34"/>
          <p:cNvSpPr txBox="1"/>
          <p:nvPr/>
        </p:nvSpPr>
        <p:spPr>
          <a:xfrm>
            <a:off x="6364219" y="4668353"/>
            <a:ext cx="1491344" cy="461665"/>
          </a:xfrm>
          <a:prstGeom prst="rect">
            <a:avLst/>
          </a:prstGeom>
          <a:noFill/>
        </p:spPr>
        <p:txBody>
          <a:bodyPr wrap="square" rtlCol="0">
            <a:spAutoFit/>
          </a:bodyPr>
          <a:lstStyle/>
          <a:p>
            <a:pPr algn="ctr"/>
            <a:r>
              <a:rPr lang="en-US" sz="1200" dirty="0">
                <a:latin typeface="+mj-lt"/>
              </a:rPr>
              <a:t>ReaxysTree,</a:t>
            </a:r>
          </a:p>
          <a:p>
            <a:pPr algn="ctr"/>
            <a:r>
              <a:rPr lang="en-US" sz="1200" dirty="0">
                <a:latin typeface="+mj-lt"/>
              </a:rPr>
              <a:t>Structures</a:t>
            </a:r>
          </a:p>
        </p:txBody>
      </p:sp>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9006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19" y="956144"/>
            <a:ext cx="8238319" cy="418645"/>
          </a:xfrm>
        </p:spPr>
        <p:txBody>
          <a:bodyPr/>
          <a:lstStyle/>
          <a:p>
            <a:r>
              <a:rPr lang="en-US" sz="3000" dirty="0" smtClean="0"/>
              <a:t>Elsevier: Knowledge Graphs for Healthcare</a:t>
            </a:r>
            <a:endParaRPr lang="en-US" sz="3000" dirty="0"/>
          </a:p>
        </p:txBody>
      </p:sp>
      <p:pic>
        <p:nvPicPr>
          <p:cNvPr id="5" name="Content Placeholder 4"/>
          <p:cNvPicPr>
            <a:picLocks noGrp="1" noChangeAspect="1"/>
          </p:cNvPicPr>
          <p:nvPr>
            <p:ph idx="1"/>
          </p:nvPr>
        </p:nvPicPr>
        <p:blipFill>
          <a:blip r:embed="rId2"/>
          <a:stretch>
            <a:fillRect/>
          </a:stretch>
        </p:blipFill>
        <p:spPr>
          <a:xfrm>
            <a:off x="457200" y="1500800"/>
            <a:ext cx="8237538" cy="4873062"/>
          </a:xfrm>
          <a:prstGeom prst="rect">
            <a:avLst/>
          </a:prstGeom>
        </p:spPr>
      </p:pic>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1196556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 </a:t>
            </a:r>
            <a:r>
              <a:rPr lang="en-US" sz="3600" dirty="0" err="1" smtClean="0"/>
              <a:t>Ranganathan</a:t>
            </a:r>
            <a:r>
              <a:rPr lang="en-US" sz="3600" dirty="0" smtClean="0"/>
              <a:t> Redux</a:t>
            </a:r>
            <a:endParaRPr lang="en-US" sz="3600" dirty="0"/>
          </a:p>
        </p:txBody>
      </p:sp>
      <p:sp>
        <p:nvSpPr>
          <p:cNvPr id="3" name="Content Placeholder 2"/>
          <p:cNvSpPr>
            <a:spLocks noGrp="1"/>
          </p:cNvSpPr>
          <p:nvPr>
            <p:ph idx="1"/>
          </p:nvPr>
        </p:nvSpPr>
        <p:spPr/>
        <p:txBody>
          <a:bodyPr>
            <a:normAutofit/>
          </a:bodyPr>
          <a:lstStyle/>
          <a:p>
            <a:pPr marL="0" indent="0" defTabSz="914400">
              <a:spcBef>
                <a:spcPts val="0"/>
              </a:spcBef>
              <a:buNone/>
            </a:pPr>
            <a:r>
              <a:rPr lang="en-US" sz="3200" dirty="0" smtClean="0"/>
              <a:t>Or</a:t>
            </a:r>
            <a:r>
              <a:rPr lang="is-IS" sz="3200" dirty="0" smtClean="0"/>
              <a:t>…</a:t>
            </a:r>
          </a:p>
          <a:p>
            <a:pPr marL="0" indent="0" defTabSz="914400">
              <a:spcBef>
                <a:spcPts val="0"/>
              </a:spcBef>
              <a:buNone/>
            </a:pPr>
            <a:endParaRPr lang="is-IS" sz="3200" dirty="0"/>
          </a:p>
          <a:p>
            <a:pPr marL="0" indent="0" defTabSz="914400">
              <a:spcBef>
                <a:spcPts val="0"/>
              </a:spcBef>
              <a:buNone/>
            </a:pPr>
            <a:r>
              <a:rPr lang="is-IS" sz="3050" dirty="0" smtClean="0"/>
              <a:t>Ranganathan </a:t>
            </a:r>
            <a:br>
              <a:rPr lang="is-IS" sz="3050" dirty="0" smtClean="0"/>
            </a:br>
            <a:r>
              <a:rPr lang="is-IS" sz="3050" dirty="0" smtClean="0"/>
              <a:t>for Robots</a:t>
            </a:r>
          </a:p>
          <a:p>
            <a:pPr marL="585788" lvl="1" indent="-285750" defTabSz="914400">
              <a:spcBef>
                <a:spcPts val="0"/>
              </a:spcBef>
            </a:pPr>
            <a:endParaRPr lang="is-IS" sz="3050" dirty="0" smtClean="0"/>
          </a:p>
          <a:p>
            <a:pPr marL="300038" lvl="1" indent="0" defTabSz="914400">
              <a:spcBef>
                <a:spcPts val="0"/>
              </a:spcBef>
              <a:buNone/>
            </a:pPr>
            <a:r>
              <a:rPr lang="is-IS" sz="3050" dirty="0" smtClean="0"/>
              <a:t>Save the time </a:t>
            </a:r>
          </a:p>
          <a:p>
            <a:pPr marL="300038" lvl="1" indent="0" defTabSz="914400">
              <a:spcBef>
                <a:spcPts val="0"/>
              </a:spcBef>
              <a:buNone/>
            </a:pPr>
            <a:r>
              <a:rPr lang="is-IS" sz="3050" dirty="0" smtClean="0"/>
              <a:t>of the </a:t>
            </a:r>
          </a:p>
          <a:p>
            <a:pPr marL="300038" lvl="1" indent="0" defTabSz="914400">
              <a:spcBef>
                <a:spcPts val="0"/>
              </a:spcBef>
              <a:buNone/>
            </a:pPr>
            <a:r>
              <a:rPr lang="is-IS" sz="3050" i="1" dirty="0" smtClean="0"/>
              <a:t>Machine</a:t>
            </a:r>
          </a:p>
        </p:txBody>
      </p:sp>
      <p:sp>
        <p:nvSpPr>
          <p:cNvPr id="4" name="Text Placeholder 3"/>
          <p:cNvSpPr>
            <a:spLocks noGrp="1"/>
          </p:cNvSpPr>
          <p:nvPr>
            <p:ph type="body" sz="quarter" idx="16"/>
          </p:nvPr>
        </p:nvSpPr>
        <p:spPr>
          <a:xfrm>
            <a:off x="140726" y="6398256"/>
            <a:ext cx="6672263" cy="227013"/>
          </a:xfrm>
        </p:spPr>
        <p:txBody>
          <a:bodyPr/>
          <a:lstStyle/>
          <a:p>
            <a:r>
              <a:rPr lang="en-US" sz="1050" dirty="0" smtClean="0"/>
              <a:t>By </a:t>
            </a:r>
            <a:r>
              <a:rPr lang="en-US" sz="1050" dirty="0" err="1" smtClean="0"/>
              <a:t>Jessamyn</a:t>
            </a:r>
            <a:r>
              <a:rPr lang="en-US" sz="1050" dirty="0" smtClean="0"/>
              <a:t> West cc-</a:t>
            </a:r>
            <a:r>
              <a:rPr lang="bg-BG" sz="1050" dirty="0" err="1" smtClean="0"/>
              <a:t>by-nc-sa</a:t>
            </a:r>
            <a:r>
              <a:rPr lang="bg-BG" sz="1050" dirty="0" smtClean="0"/>
              <a:t>/2.0/</a:t>
            </a:r>
            <a:r>
              <a:rPr lang="en-US" sz="1050" dirty="0" smtClean="0"/>
              <a:t> </a:t>
            </a:r>
          </a:p>
          <a:p>
            <a:r>
              <a:rPr lang="en-US" sz="1050" dirty="0" smtClean="0">
                <a:hlinkClick r:id="rId3"/>
              </a:rPr>
              <a:t>https</a:t>
            </a:r>
            <a:r>
              <a:rPr lang="en-US" sz="1050" dirty="0">
                <a:hlinkClick r:id="rId3"/>
              </a:rPr>
              <a:t>://www.flickr.com/photos/iamthebestartist/66817517/in/photostream</a:t>
            </a:r>
            <a:r>
              <a:rPr lang="en-US" sz="1050" dirty="0" smtClean="0">
                <a:hlinkClick r:id="rId3"/>
              </a:rPr>
              <a:t>/</a:t>
            </a:r>
            <a:r>
              <a:rPr lang="en-US" sz="1050" dirty="0" smtClean="0"/>
              <a:t> </a:t>
            </a:r>
            <a:endParaRPr lang="en-US" sz="1050" dirty="0"/>
          </a:p>
        </p:txBody>
      </p:sp>
      <p:pic>
        <p:nvPicPr>
          <p:cNvPr id="5" name="Picture 4"/>
          <p:cNvPicPr>
            <a:picLocks noChangeAspect="1"/>
          </p:cNvPicPr>
          <p:nvPr/>
        </p:nvPicPr>
        <p:blipFill>
          <a:blip r:embed="rId4"/>
          <a:stretch>
            <a:fillRect/>
          </a:stretch>
        </p:blipFill>
        <p:spPr>
          <a:xfrm>
            <a:off x="4796277" y="1319461"/>
            <a:ext cx="3634611" cy="5192301"/>
          </a:xfrm>
          <a:prstGeom prst="rect">
            <a:avLst/>
          </a:prstGeom>
        </p:spPr>
      </p:pic>
    </p:spTree>
    <p:extLst>
      <p:ext uri="{BB962C8B-B14F-4D97-AF65-F5344CB8AC3E}">
        <p14:creationId xmlns:p14="http://schemas.microsoft.com/office/powerpoint/2010/main" val="2365071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look like to have </a:t>
            </a:r>
            <a:br>
              <a:rPr lang="en-US" dirty="0" smtClean="0"/>
            </a:br>
            <a:r>
              <a:rPr lang="en-US" i="1" dirty="0" smtClean="0"/>
              <a:t>machines</a:t>
            </a:r>
            <a:r>
              <a:rPr lang="en-US" dirty="0" smtClean="0"/>
              <a:t> as library </a:t>
            </a:r>
            <a:r>
              <a:rPr lang="en-US" dirty="0"/>
              <a:t>p</a:t>
            </a:r>
            <a:r>
              <a:rPr lang="en-US" dirty="0" smtClean="0"/>
              <a:t>atrons?</a:t>
            </a:r>
            <a:endParaRPr lang="en-US" dirty="0"/>
          </a:p>
        </p:txBody>
      </p:sp>
      <p:pic>
        <p:nvPicPr>
          <p:cNvPr id="5" name="Content Placeholder 4"/>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5418240" y="1875669"/>
            <a:ext cx="2905245" cy="3695700"/>
          </a:xfrm>
          <a:prstGeom prst="rect">
            <a:avLst/>
          </a:prstGeom>
        </p:spPr>
      </p:pic>
      <p:sp>
        <p:nvSpPr>
          <p:cNvPr id="4" name="Text Placeholder 3"/>
          <p:cNvSpPr>
            <a:spLocks noGrp="1"/>
          </p:cNvSpPr>
          <p:nvPr>
            <p:ph type="body" sz="quarter" idx="16"/>
          </p:nvPr>
        </p:nvSpPr>
        <p:spPr/>
        <p:txBody>
          <a:bodyPr/>
          <a:lstStyle/>
          <a:p>
            <a:r>
              <a:rPr lang="en-US" sz="1100" dirty="0"/>
              <a:t>Image Source: </a:t>
            </a:r>
            <a:r>
              <a:rPr lang="en-US" sz="1100" dirty="0">
                <a:hlinkClick r:id="rId4"/>
              </a:rPr>
              <a:t>http://</a:t>
            </a:r>
            <a:r>
              <a:rPr lang="en-US" sz="1100" dirty="0" smtClean="0">
                <a:hlinkClick r:id="rId4"/>
              </a:rPr>
              <a:t>westportlibrary.org/about/news/robots-arrive-westport-library</a:t>
            </a:r>
            <a:r>
              <a:rPr lang="en-US" sz="1100" dirty="0" smtClean="0"/>
              <a:t> </a:t>
            </a:r>
            <a:endParaRPr lang="en-US" sz="1100" dirty="0"/>
          </a:p>
        </p:txBody>
      </p:sp>
      <p:sp>
        <p:nvSpPr>
          <p:cNvPr id="6" name="Content Placeholder 2"/>
          <p:cNvSpPr txBox="1">
            <a:spLocks/>
          </p:cNvSpPr>
          <p:nvPr/>
        </p:nvSpPr>
        <p:spPr>
          <a:xfrm>
            <a:off x="457200" y="1500110"/>
            <a:ext cx="4404167" cy="4898146"/>
          </a:xfrm>
          <a:prstGeom prst="rect">
            <a:avLst/>
          </a:prstGeom>
        </p:spPr>
        <p:txBody>
          <a:bodyPr vert="horz" lIns="91440" tIns="45720" rIns="91440" bIns="45720" rtlCol="0" anchor="ctr">
            <a:normAutofit/>
          </a:bodyPr>
          <a:lstStyle>
            <a:lvl1pPr marL="257175" indent="-192024" algn="l" defTabSz="342900" rtl="0" eaLnBrk="1" latinLnBrk="0" hangingPunct="1">
              <a:spcBef>
                <a:spcPct val="20000"/>
              </a:spcBef>
              <a:buFont typeface="Arial"/>
              <a:buChar char="•"/>
              <a:defRPr sz="1500" kern="1200">
                <a:solidFill>
                  <a:srgbClr val="53565A"/>
                </a:solidFill>
                <a:latin typeface="Arial"/>
                <a:ea typeface="+mn-ea"/>
                <a:cs typeface="Arial"/>
              </a:defRPr>
            </a:lvl1pPr>
            <a:lvl2pPr marL="557213" indent="-214313" algn="l" defTabSz="342900" rtl="0" eaLnBrk="1" latinLnBrk="0" hangingPunct="1">
              <a:spcBef>
                <a:spcPct val="20000"/>
              </a:spcBef>
              <a:buSzPct val="80000"/>
              <a:buFont typeface="Arial" pitchFamily="34" charset="0"/>
              <a:buChar char="-"/>
              <a:defRPr sz="1350" kern="1200">
                <a:solidFill>
                  <a:srgbClr val="53565A"/>
                </a:solidFill>
                <a:latin typeface="Arial"/>
                <a:ea typeface="+mn-ea"/>
                <a:cs typeface="Arial"/>
              </a:defRPr>
            </a:lvl2pPr>
            <a:lvl3pPr marL="857250" indent="-171450" algn="l" defTabSz="342900" rtl="0" eaLnBrk="1" latinLnBrk="0" hangingPunct="1">
              <a:spcBef>
                <a:spcPct val="20000"/>
              </a:spcBef>
              <a:buSzPct val="90000"/>
              <a:buFont typeface="Courier New" pitchFamily="49" charset="0"/>
              <a:buChar char="o"/>
              <a:defRPr sz="1200" kern="1200">
                <a:solidFill>
                  <a:srgbClr val="53565A"/>
                </a:solidFill>
                <a:latin typeface="Arial"/>
                <a:ea typeface="+mn-ea"/>
                <a:cs typeface="Arial"/>
              </a:defRPr>
            </a:lvl3pPr>
            <a:lvl4pPr marL="12001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4pPr>
            <a:lvl5pPr marL="15430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5pPr>
            <a:lvl6pPr marL="18859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6pPr>
            <a:lvl7pPr marL="22288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7pPr>
            <a:lvl8pPr marL="25717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8pPr>
            <a:lvl9pPr marL="2914650" indent="-171450" algn="l" defTabSz="342900" rtl="0" eaLnBrk="1" latinLnBrk="0" hangingPunct="1">
              <a:spcBef>
                <a:spcPct val="20000"/>
              </a:spcBef>
              <a:buSzPct val="90000"/>
              <a:buFont typeface="Courier New"/>
              <a:buChar char="o"/>
              <a:defRPr sz="1200" kern="1200">
                <a:solidFill>
                  <a:srgbClr val="53565A"/>
                </a:solidFill>
                <a:latin typeface="Arial"/>
                <a:ea typeface="+mn-ea"/>
                <a:cs typeface="+mn-cs"/>
              </a:defRPr>
            </a:lvl9pPr>
          </a:lstStyle>
          <a:p>
            <a:r>
              <a:rPr lang="en-US" sz="3200" dirty="0" smtClean="0"/>
              <a:t>Curate Training Data</a:t>
            </a:r>
          </a:p>
          <a:p>
            <a:pPr lvl="1"/>
            <a:r>
              <a:rPr lang="en-US" sz="2800" dirty="0" smtClean="0"/>
              <a:t>Catalog Data</a:t>
            </a:r>
          </a:p>
          <a:p>
            <a:pPr lvl="1"/>
            <a:r>
              <a:rPr lang="en-US" sz="2800" dirty="0" smtClean="0"/>
              <a:t>Help Create Labels</a:t>
            </a:r>
          </a:p>
          <a:p>
            <a:pPr lvl="1"/>
            <a:r>
              <a:rPr lang="en-US" sz="2800" dirty="0" smtClean="0"/>
              <a:t>Facilitate Discovery</a:t>
            </a:r>
          </a:p>
          <a:p>
            <a:r>
              <a:rPr lang="en-US" sz="3200" dirty="0" smtClean="0"/>
              <a:t>Curate Models</a:t>
            </a:r>
          </a:p>
          <a:p>
            <a:r>
              <a:rPr lang="en-US" sz="3200" dirty="0" smtClean="0"/>
              <a:t>Access to Tools</a:t>
            </a:r>
          </a:p>
          <a:p>
            <a:pPr lvl="1"/>
            <a:endParaRPr lang="en-US" sz="3050" dirty="0" smtClean="0"/>
          </a:p>
        </p:txBody>
      </p:sp>
    </p:spTree>
    <p:extLst>
      <p:ext uri="{BB962C8B-B14F-4D97-AF65-F5344CB8AC3E}">
        <p14:creationId xmlns:p14="http://schemas.microsoft.com/office/powerpoint/2010/main" val="80923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normAutofit fontScale="92500" lnSpcReduction="20000"/>
          </a:bodyPr>
          <a:lstStyle/>
          <a:p>
            <a:r>
              <a:rPr lang="en-US" dirty="0" smtClean="0"/>
              <a:t>Knowledge organization is important</a:t>
            </a:r>
            <a:endParaRPr lang="en-US" dirty="0"/>
          </a:p>
        </p:txBody>
      </p:sp>
      <p:sp>
        <p:nvSpPr>
          <p:cNvPr id="3" name="Text Placeholder 2"/>
          <p:cNvSpPr>
            <a:spLocks noGrp="1"/>
          </p:cNvSpPr>
          <p:nvPr>
            <p:ph type="body" sz="quarter" idx="14"/>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354540"/>
            <a:ext cx="9144000" cy="4148919"/>
          </a:xfrm>
          <a:prstGeom prst="rect">
            <a:avLst/>
          </a:prstGeom>
        </p:spPr>
      </p:pic>
      <p:sp>
        <p:nvSpPr>
          <p:cNvPr id="5" name="TextBox 4"/>
          <p:cNvSpPr txBox="1"/>
          <p:nvPr/>
        </p:nvSpPr>
        <p:spPr>
          <a:xfrm>
            <a:off x="606748" y="6038322"/>
            <a:ext cx="7930504" cy="369332"/>
          </a:xfrm>
          <a:prstGeom prst="rect">
            <a:avLst/>
          </a:prstGeom>
          <a:noFill/>
        </p:spPr>
        <p:txBody>
          <a:bodyPr wrap="none" rtlCol="0">
            <a:spAutoFit/>
          </a:bodyPr>
          <a:lstStyle/>
          <a:p>
            <a:r>
              <a:rPr lang="en-US" dirty="0">
                <a:hlinkClick r:id="rId3"/>
              </a:rPr>
              <a:t>https</a:t>
            </a:r>
            <a:r>
              <a:rPr lang="en-US">
                <a:hlinkClick r:id="rId3"/>
              </a:rPr>
              <a:t>://</a:t>
            </a:r>
            <a:r>
              <a:rPr lang="en-US" dirty="0" smtClean="0">
                <a:hlinkClick r:id="rId3"/>
              </a:rPr>
              <a:t>www.nytimes.com/2016/12/14/magazine/the-great-ai-awakening.html</a:t>
            </a:r>
            <a:r>
              <a:rPr lang="en-US" dirty="0" smtClean="0"/>
              <a:t> </a:t>
            </a:r>
            <a:endParaRPr lang="en-US" dirty="0"/>
          </a:p>
        </p:txBody>
      </p:sp>
    </p:spTree>
    <p:extLst>
      <p:ext uri="{BB962C8B-B14F-4D97-AF65-F5344CB8AC3E}">
        <p14:creationId xmlns:p14="http://schemas.microsoft.com/office/powerpoint/2010/main" val="8076604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Public Training Data</a:t>
            </a:r>
            <a:endParaRPr lang="en-US" sz="3600" dirty="0"/>
          </a:p>
        </p:txBody>
      </p:sp>
      <p:sp>
        <p:nvSpPr>
          <p:cNvPr id="3" name="Content Placeholder 2"/>
          <p:cNvSpPr>
            <a:spLocks noGrp="1"/>
          </p:cNvSpPr>
          <p:nvPr>
            <p:ph idx="1"/>
          </p:nvPr>
        </p:nvSpPr>
        <p:spPr>
          <a:xfrm>
            <a:off x="198600" y="1500110"/>
            <a:ext cx="8810929" cy="4898146"/>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dirty="0" smtClean="0"/>
              <a:t>Health Data</a:t>
            </a:r>
          </a:p>
          <a:p>
            <a:pPr marL="571500" indent="-571500" defTabSz="914400">
              <a:spcBef>
                <a:spcPts val="0"/>
              </a:spcBef>
            </a:pPr>
            <a:r>
              <a:rPr lang="en-US" sz="2800" dirty="0"/>
              <a:t>Cancer Genome Data: </a:t>
            </a:r>
            <a:r>
              <a:rPr lang="en-US" sz="2800" dirty="0">
                <a:hlinkClick r:id="rId2"/>
              </a:rPr>
              <a:t>https://dcc.icgc.org</a:t>
            </a:r>
            <a:r>
              <a:rPr lang="en-US" sz="2800" dirty="0" smtClean="0">
                <a:hlinkClick r:id="rId2"/>
              </a:rPr>
              <a:t>/</a:t>
            </a:r>
            <a:r>
              <a:rPr lang="en-US" sz="2800" dirty="0" smtClean="0"/>
              <a:t> </a:t>
            </a:r>
          </a:p>
          <a:p>
            <a:pPr marL="571500" indent="-571500" defTabSz="914400">
              <a:spcBef>
                <a:spcPts val="0"/>
              </a:spcBef>
            </a:pPr>
            <a:r>
              <a:rPr lang="en-US" sz="2800" dirty="0"/>
              <a:t>Clinical Trial Data: </a:t>
            </a:r>
            <a:r>
              <a:rPr lang="en-US" sz="2800" dirty="0">
                <a:hlinkClick r:id="rId3"/>
              </a:rPr>
              <a:t>https://clinicaltrials.gov</a:t>
            </a:r>
            <a:r>
              <a:rPr lang="en-US" sz="2800" dirty="0" smtClean="0">
                <a:hlinkClick r:id="rId3"/>
              </a:rPr>
              <a:t>/</a:t>
            </a:r>
            <a:r>
              <a:rPr lang="en-US" sz="2800" dirty="0" smtClean="0"/>
              <a:t> </a:t>
            </a:r>
          </a:p>
          <a:p>
            <a:pPr marL="571500" indent="-571500" defTabSz="914400">
              <a:spcBef>
                <a:spcPts val="0"/>
              </a:spcBef>
            </a:pPr>
            <a:r>
              <a:rPr lang="en-US" sz="2800" dirty="0" smtClean="0"/>
              <a:t>De-identified Electronic Medical Records </a:t>
            </a:r>
            <a:r>
              <a:rPr lang="en-US" sz="2650" dirty="0" smtClean="0">
                <a:hlinkClick r:id="rId4"/>
              </a:rPr>
              <a:t>https</a:t>
            </a:r>
            <a:r>
              <a:rPr lang="en-US" sz="2650" dirty="0">
                <a:hlinkClick r:id="rId4"/>
              </a:rPr>
              <a:t>://mimic.physionet.org/about/mimic</a:t>
            </a:r>
            <a:r>
              <a:rPr lang="en-US" sz="2650" dirty="0" smtClean="0">
                <a:hlinkClick r:id="rId4"/>
              </a:rPr>
              <a:t>/</a:t>
            </a:r>
            <a:endParaRPr lang="en-US" sz="3200" dirty="0" smtClean="0"/>
          </a:p>
          <a:p>
            <a:pPr marL="0" indent="0" defTabSz="914400">
              <a:spcBef>
                <a:spcPts val="0"/>
              </a:spcBef>
              <a:buNone/>
            </a:pPr>
            <a:r>
              <a:rPr lang="en-US" sz="3200" dirty="0" smtClean="0"/>
              <a:t>Web Content</a:t>
            </a:r>
          </a:p>
          <a:p>
            <a:pPr marL="457200" indent="-457200" defTabSz="914400">
              <a:spcBef>
                <a:spcPts val="0"/>
              </a:spcBef>
            </a:pPr>
            <a:r>
              <a:rPr lang="en-US" sz="2800" dirty="0"/>
              <a:t>Common Crawl </a:t>
            </a:r>
            <a:r>
              <a:rPr lang="en-US" sz="2800" dirty="0">
                <a:hlinkClick r:id="rId5"/>
              </a:rPr>
              <a:t>http://commoncrawl.org</a:t>
            </a:r>
            <a:r>
              <a:rPr lang="en-US" sz="2800" dirty="0" smtClean="0">
                <a:hlinkClick r:id="rId5"/>
              </a:rPr>
              <a:t>/</a:t>
            </a:r>
            <a:r>
              <a:rPr lang="en-US" sz="2800" dirty="0" smtClean="0"/>
              <a:t> </a:t>
            </a:r>
            <a:endParaRPr lang="en-US" sz="2800" dirty="0"/>
          </a:p>
          <a:p>
            <a:pPr marL="0" indent="0" defTabSz="914400">
              <a:spcBef>
                <a:spcPts val="0"/>
              </a:spcBef>
              <a:buNone/>
            </a:pPr>
            <a:r>
              <a:rPr lang="en-US" sz="3200" dirty="0" smtClean="0"/>
              <a:t>Language Data</a:t>
            </a:r>
          </a:p>
          <a:p>
            <a:pPr marL="457200" indent="-457200" defTabSz="914400">
              <a:spcBef>
                <a:spcPts val="0"/>
              </a:spcBef>
            </a:pPr>
            <a:r>
              <a:rPr lang="en-US" sz="2800" dirty="0"/>
              <a:t>Translation Data: </a:t>
            </a:r>
            <a:r>
              <a:rPr lang="en-US" sz="2800" dirty="0">
                <a:hlinkClick r:id="rId6"/>
              </a:rPr>
              <a:t>http://opus.lingfil.uu.se</a:t>
            </a:r>
            <a:r>
              <a:rPr lang="en-US" sz="2800" dirty="0" smtClean="0">
                <a:hlinkClick r:id="rId6"/>
              </a:rPr>
              <a:t>/</a:t>
            </a:r>
            <a:r>
              <a:rPr lang="en-US" sz="2800" dirty="0" smtClean="0"/>
              <a:t> </a:t>
            </a:r>
          </a:p>
          <a:p>
            <a:pPr marL="457200" indent="-457200" defTabSz="914400">
              <a:spcBef>
                <a:spcPts val="0"/>
              </a:spcBef>
            </a:pPr>
            <a:r>
              <a:rPr lang="en-US" sz="2800" dirty="0" smtClean="0"/>
              <a:t>Linguistics Data: </a:t>
            </a:r>
            <a:r>
              <a:rPr lang="en-US" sz="2800" dirty="0">
                <a:hlinkClick r:id="rId7"/>
              </a:rPr>
              <a:t>http://www.anc.org/data/oanc</a:t>
            </a:r>
            <a:r>
              <a:rPr lang="en-US" sz="2800" dirty="0" smtClean="0">
                <a:hlinkClick r:id="rId7"/>
              </a:rPr>
              <a:t>/</a:t>
            </a:r>
            <a:endParaRPr lang="en-US" sz="2800" dirty="0"/>
          </a:p>
          <a:p>
            <a:pPr marL="457200" indent="-457200" defTabSz="914400">
              <a:spcBef>
                <a:spcPts val="0"/>
              </a:spcBef>
            </a:pPr>
            <a:r>
              <a:rPr lang="en-US" sz="2800" dirty="0" smtClean="0"/>
              <a:t>Inference Data: </a:t>
            </a:r>
            <a:r>
              <a:rPr lang="en-US" sz="2750" dirty="0" smtClean="0">
                <a:hlinkClick r:id="rId8"/>
              </a:rPr>
              <a:t>https</a:t>
            </a:r>
            <a:r>
              <a:rPr lang="en-US" sz="2750" dirty="0">
                <a:hlinkClick r:id="rId8"/>
              </a:rPr>
              <a:t>://nlp.stanford.edu/projects/snli</a:t>
            </a:r>
            <a:r>
              <a:rPr lang="en-US" sz="2750" dirty="0" smtClean="0">
                <a:hlinkClick r:id="rId8"/>
              </a:rPr>
              <a:t>/</a:t>
            </a:r>
            <a:endParaRPr lang="en-US" sz="2750" dirty="0" smtClean="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937022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Word Vectors</a:t>
            </a:r>
            <a:endParaRPr lang="en-US" dirty="0"/>
          </a:p>
        </p:txBody>
      </p:sp>
      <p:sp>
        <p:nvSpPr>
          <p:cNvPr id="5" name="Content Placeholder 4"/>
          <p:cNvSpPr>
            <a:spLocks noGrp="1"/>
          </p:cNvSpPr>
          <p:nvPr>
            <p:ph idx="1"/>
          </p:nvPr>
        </p:nvSpPr>
        <p:spPr/>
        <p:txBody>
          <a:bodyPr>
            <a:normAutofit/>
          </a:bodyPr>
          <a:lstStyle/>
          <a:p>
            <a:r>
              <a:rPr lang="en-US" sz="3200" dirty="0" smtClean="0"/>
              <a:t>Pre-trained </a:t>
            </a:r>
            <a:r>
              <a:rPr lang="en-US" sz="3200" dirty="0"/>
              <a:t>word vectors from Word2Vec:</a:t>
            </a:r>
            <a:br>
              <a:rPr lang="en-US" sz="3200" dirty="0"/>
            </a:br>
            <a:r>
              <a:rPr lang="en-US" sz="2400" dirty="0" smtClean="0"/>
              <a:t>https</a:t>
            </a:r>
            <a:r>
              <a:rPr lang="en-US" sz="2400" dirty="0"/>
              <a:t>://</a:t>
            </a:r>
            <a:r>
              <a:rPr lang="en-US" sz="2400" dirty="0" err="1"/>
              <a:t>code.google.com</a:t>
            </a:r>
            <a:r>
              <a:rPr lang="en-US" sz="2400" dirty="0"/>
              <a:t>/archive/p/word2vec/</a:t>
            </a:r>
          </a:p>
          <a:p>
            <a:r>
              <a:rPr lang="en-US" sz="3200" dirty="0" smtClean="0"/>
              <a:t>Pre-trained word vectors from </a:t>
            </a:r>
            <a:r>
              <a:rPr lang="en-US" sz="3200" dirty="0" err="1" smtClean="0"/>
              <a:t>GLoVE</a:t>
            </a:r>
            <a:r>
              <a:rPr lang="en-US" sz="3200" dirty="0" smtClean="0"/>
              <a:t>: </a:t>
            </a:r>
            <a:r>
              <a:rPr lang="en-US" sz="2400" dirty="0" smtClean="0">
                <a:hlinkClick r:id="rId2"/>
              </a:rPr>
              <a:t>https</a:t>
            </a:r>
            <a:r>
              <a:rPr lang="en-US" sz="2400" dirty="0">
                <a:hlinkClick r:id="rId2"/>
              </a:rPr>
              <a:t>://nlp.stanford.edu/projects/glove</a:t>
            </a:r>
            <a:r>
              <a:rPr lang="en-US" sz="2400" dirty="0" smtClean="0">
                <a:hlinkClick r:id="rId2"/>
              </a:rPr>
              <a:t>/</a:t>
            </a:r>
            <a:r>
              <a:rPr lang="en-US" sz="2400" dirty="0" smtClean="0"/>
              <a:t> </a:t>
            </a:r>
          </a:p>
          <a:p>
            <a:r>
              <a:rPr lang="en-US" sz="3200" dirty="0" smtClean="0"/>
              <a:t>Pre-trained </a:t>
            </a:r>
            <a:r>
              <a:rPr lang="en-US" sz="3200" dirty="0" err="1" smtClean="0"/>
              <a:t>FastText</a:t>
            </a:r>
            <a:r>
              <a:rPr lang="en-US" sz="3200" dirty="0" smtClean="0"/>
              <a:t> word vectors in 294 language from Facebook AI Research:</a:t>
            </a:r>
            <a:r>
              <a:rPr lang="en-US" sz="3200" dirty="0"/>
              <a:t/>
            </a:r>
            <a:br>
              <a:rPr lang="en-US" sz="3200" dirty="0"/>
            </a:br>
            <a:r>
              <a:rPr lang="en-US" sz="2400" dirty="0" smtClean="0">
                <a:hlinkClick r:id="rId3"/>
              </a:rPr>
              <a:t>https</a:t>
            </a:r>
            <a:r>
              <a:rPr lang="en-US" sz="2400" dirty="0">
                <a:hlinkClick r:id="rId3"/>
              </a:rPr>
              <a:t>://</a:t>
            </a:r>
            <a:r>
              <a:rPr lang="en-US" sz="2400" dirty="0" smtClean="0">
                <a:hlinkClick r:id="rId3"/>
              </a:rPr>
              <a:t>github.com/facebookresearch/fastText/blob/master/pretrained-vectors.md</a:t>
            </a:r>
            <a:r>
              <a:rPr lang="en-US" sz="3200" dirty="0" smtClean="0"/>
              <a:t> </a:t>
            </a:r>
          </a:p>
          <a:p>
            <a:endParaRPr lang="en-US" sz="3200" dirty="0" smtClean="0"/>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93437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Contests and Crowdsourcing</a:t>
            </a:r>
            <a:endParaRPr lang="en-US"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96600" y="1144116"/>
            <a:ext cx="4901115" cy="2822766"/>
          </a:xfrm>
          <a:prstGeom prst="rect">
            <a:avLst/>
          </a:prstGeom>
        </p:spPr>
      </p:pic>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9741" y="4455727"/>
            <a:ext cx="4990630" cy="1603076"/>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594449" y="3156621"/>
            <a:ext cx="5368042" cy="2598212"/>
          </a:xfrm>
          <a:prstGeom prst="rect">
            <a:avLst/>
          </a:prstGeom>
        </p:spPr>
      </p:pic>
      <p:pic>
        <p:nvPicPr>
          <p:cNvPr id="9" name="Picture 8"/>
          <p:cNvPicPr>
            <a:picLocks noChangeAspect="1"/>
          </p:cNvPicPr>
          <p:nvPr/>
        </p:nvPicPr>
        <p:blipFill>
          <a:blip r:embed="rId5"/>
          <a:stretch>
            <a:fillRect/>
          </a:stretch>
        </p:blipFill>
        <p:spPr>
          <a:xfrm>
            <a:off x="6042212" y="411115"/>
            <a:ext cx="3101788" cy="2650947"/>
          </a:xfrm>
          <a:prstGeom prst="rect">
            <a:avLst/>
          </a:prstGeom>
        </p:spPr>
      </p:pic>
      <p:sp>
        <p:nvSpPr>
          <p:cNvPr id="10" name="Rectangle 9"/>
          <p:cNvSpPr/>
          <p:nvPr/>
        </p:nvSpPr>
        <p:spPr>
          <a:xfrm>
            <a:off x="1093132" y="6139011"/>
            <a:ext cx="8155118" cy="646331"/>
          </a:xfrm>
          <a:prstGeom prst="rect">
            <a:avLst/>
          </a:prstGeom>
        </p:spPr>
        <p:txBody>
          <a:bodyPr wrap="none">
            <a:spAutoFit/>
          </a:bodyPr>
          <a:lstStyle/>
          <a:p>
            <a:r>
              <a:rPr lang="en-US" dirty="0">
                <a:hlinkClick r:id="rId6"/>
              </a:rPr>
              <a:t>http://brat.nlplab.org</a:t>
            </a:r>
            <a:r>
              <a:rPr lang="en-US" dirty="0" smtClean="0">
                <a:hlinkClick r:id="rId6"/>
              </a:rPr>
              <a:t>/</a:t>
            </a:r>
            <a:r>
              <a:rPr lang="en-US" dirty="0" smtClean="0"/>
              <a:t> </a:t>
            </a:r>
            <a:r>
              <a:rPr lang="en-US" dirty="0"/>
              <a:t>–</a:t>
            </a:r>
            <a:r>
              <a:rPr lang="en-US" dirty="0" smtClean="0"/>
              <a:t> </a:t>
            </a:r>
            <a:r>
              <a:rPr lang="en-US" dirty="0">
                <a:hlinkClick r:id="rId7"/>
              </a:rPr>
              <a:t>https://www.mturk.com/mturk/welcome</a:t>
            </a:r>
            <a:r>
              <a:rPr lang="en-US" dirty="0"/>
              <a:t> –</a:t>
            </a:r>
            <a:r>
              <a:rPr lang="en-US" dirty="0" smtClean="0"/>
              <a:t> </a:t>
            </a:r>
            <a:r>
              <a:rPr lang="en-US" dirty="0">
                <a:hlinkClick r:id="rId8"/>
              </a:rPr>
              <a:t>https</a:t>
            </a:r>
            <a:r>
              <a:rPr lang="en-US" dirty="0" smtClean="0">
                <a:hlinkClick r:id="rId8"/>
              </a:rPr>
              <a:t>://kaggle.com/</a:t>
            </a:r>
            <a:r>
              <a:rPr lang="en-US" dirty="0" smtClean="0"/>
              <a:t> </a:t>
            </a:r>
            <a:endParaRPr lang="en-US" dirty="0"/>
          </a:p>
          <a:p>
            <a:r>
              <a:rPr lang="en-US" dirty="0" smtClean="0">
                <a:hlinkClick r:id="rId9"/>
              </a:rPr>
              <a:t>https</a:t>
            </a:r>
            <a:r>
              <a:rPr lang="en-US" dirty="0">
                <a:hlinkClick r:id="rId9"/>
              </a:rPr>
              <a:t>://www.crowdflower.com/machine-learning-with-crowdflower</a:t>
            </a:r>
            <a:r>
              <a:rPr lang="en-US" dirty="0" smtClean="0">
                <a:hlinkClick r:id="rId9"/>
              </a:rPr>
              <a:t>/</a:t>
            </a:r>
            <a:r>
              <a:rPr lang="en-US" dirty="0" smtClean="0"/>
              <a:t> </a:t>
            </a:r>
          </a:p>
        </p:txBody>
      </p:sp>
    </p:spTree>
    <p:extLst>
      <p:ext uri="{BB962C8B-B14F-4D97-AF65-F5344CB8AC3E}">
        <p14:creationId xmlns:p14="http://schemas.microsoft.com/office/powerpoint/2010/main" val="6757421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Are any libraries collecting and providing access to this stuff?</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p>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Do libraries have Machine Learning expertise on staff to help faculty and students find appropriate training data?</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a:p>
        </p:txBody>
      </p:sp>
      <p:sp>
        <p:nvSpPr>
          <p:cNvPr id="8" name="Text Placeholder 7"/>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6501133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Internet of </a:t>
            </a:r>
            <a:r>
              <a:rPr lang="en-US" sz="3600" dirty="0" smtClean="0"/>
              <a:t>Things ”Edge” Data</a:t>
            </a:r>
            <a:endParaRPr lang="en-US" sz="3600" dirty="0"/>
          </a:p>
        </p:txBody>
      </p:sp>
      <p:sp>
        <p:nvSpPr>
          <p:cNvPr id="6" name="Text Placeholder 5"/>
          <p:cNvSpPr>
            <a:spLocks noGrp="1"/>
          </p:cNvSpPr>
          <p:nvPr>
            <p:ph type="body" sz="quarter" idx="16"/>
          </p:nvPr>
        </p:nvSpPr>
        <p:spPr>
          <a:xfrm>
            <a:off x="198600" y="6446857"/>
            <a:ext cx="8192365" cy="343883"/>
          </a:xfrm>
        </p:spPr>
        <p:txBody>
          <a:bodyPr/>
          <a:lstStyle/>
          <a:p>
            <a:r>
              <a:rPr lang="en-US" sz="1000" dirty="0">
                <a:hlinkClick r:id="rId2"/>
              </a:rPr>
              <a:t>http://</a:t>
            </a:r>
            <a:r>
              <a:rPr lang="en-US" sz="1000" dirty="0" smtClean="0">
                <a:hlinkClick r:id="rId2"/>
              </a:rPr>
              <a:t>www.mckinsey.com/business-functions/digital-mckinsey/our-insights/the-internet-of-things-the-value-of-digitizing-the-physical-world</a:t>
            </a:r>
            <a:r>
              <a:rPr lang="en-US" sz="1000" dirty="0" smtClean="0"/>
              <a:t> </a:t>
            </a:r>
            <a:endParaRPr lang="en-US" sz="1000" dirty="0"/>
          </a:p>
        </p:txBody>
      </p:sp>
      <p:sp>
        <p:nvSpPr>
          <p:cNvPr id="7" name="Content Placeholder 10"/>
          <p:cNvSpPr txBox="1">
            <a:spLocks noGrp="1"/>
          </p:cNvSpPr>
          <p:nvPr>
            <p:ph idx="1"/>
          </p:nvPr>
        </p:nvSpPr>
        <p:spPr>
          <a:xfrm>
            <a:off x="457200" y="1500110"/>
            <a:ext cx="4056928" cy="4898146"/>
          </a:xfrm>
          <a:prstGeom prst="rect">
            <a:avLst/>
          </a:prstGeom>
        </p:spPr>
        <p:txBody>
          <a:bodyPr>
            <a:normAutofit/>
          </a:bodyPr>
          <a:lstStyle>
            <a:lvl1pPr marL="342900" indent="-256032" algn="l" defTabSz="457200" rtl="0" eaLnBrk="1" latinLnBrk="0" hangingPunct="1">
              <a:spcBef>
                <a:spcPct val="20000"/>
              </a:spcBef>
              <a:buFont typeface="Arial"/>
              <a:buChar char="•"/>
              <a:defRPr sz="2000" kern="1200">
                <a:solidFill>
                  <a:srgbClr val="53565A"/>
                </a:solidFill>
                <a:latin typeface="Arial"/>
                <a:ea typeface="+mn-ea"/>
                <a:cs typeface="Arial"/>
              </a:defRPr>
            </a:lvl1pPr>
            <a:lvl2pPr marL="742950" indent="-285750" algn="l" defTabSz="457200" rtl="0" eaLnBrk="1" latinLnBrk="0" hangingPunct="1">
              <a:spcBef>
                <a:spcPct val="20000"/>
              </a:spcBef>
              <a:buSzPct val="80000"/>
              <a:buFont typeface="Arial" pitchFamily="34" charset="0"/>
              <a:buChar char="-"/>
              <a:defRPr sz="1800" kern="1200">
                <a:solidFill>
                  <a:srgbClr val="53565A"/>
                </a:solidFill>
                <a:latin typeface="Arial"/>
                <a:ea typeface="+mn-ea"/>
                <a:cs typeface="+mn-cs"/>
              </a:defRPr>
            </a:lvl2pPr>
            <a:lvl3pPr marL="1143000" indent="-228600" algn="l" defTabSz="457200" rtl="0" eaLnBrk="1" latinLnBrk="0" hangingPunct="1">
              <a:spcBef>
                <a:spcPct val="20000"/>
              </a:spcBef>
              <a:buSzPct val="90000"/>
              <a:buFont typeface="Courier New" pitchFamily="49" charset="0"/>
              <a:buChar char="o"/>
              <a:defRPr sz="1600" kern="1200">
                <a:solidFill>
                  <a:srgbClr val="53565A"/>
                </a:solidFill>
                <a:latin typeface="Arial"/>
                <a:ea typeface="+mn-ea"/>
                <a:cs typeface="+mn-cs"/>
              </a:defRPr>
            </a:lvl3pPr>
            <a:lvl4pPr marL="16002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4pPr>
            <a:lvl5pPr marL="20574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5pPr>
            <a:lvl6pPr marL="25146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6pPr>
            <a:lvl7pPr marL="29718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7pPr>
            <a:lvl8pPr marL="34290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8pPr>
            <a:lvl9pPr marL="38862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9pPr>
          </a:lstStyle>
          <a:p>
            <a:endParaRPr lang="en-US" sz="3200" dirty="0" smtClean="0"/>
          </a:p>
          <a:p>
            <a:r>
              <a:rPr lang="en-US" sz="3200" dirty="0" smtClean="0"/>
              <a:t>McKinsey: $11.1T / </a:t>
            </a:r>
            <a:r>
              <a:rPr lang="en-US" sz="3200" dirty="0"/>
              <a:t>year </a:t>
            </a:r>
            <a:r>
              <a:rPr lang="en-US" sz="3200" dirty="0" smtClean="0"/>
              <a:t>by </a:t>
            </a:r>
            <a:r>
              <a:rPr lang="en-US" sz="3200" dirty="0"/>
              <a:t>2025 </a:t>
            </a:r>
            <a:endParaRPr lang="en-US" sz="2800" dirty="0"/>
          </a:p>
          <a:p>
            <a:r>
              <a:rPr lang="en-US" sz="3200" dirty="0"/>
              <a:t>Gartner projects </a:t>
            </a:r>
            <a:r>
              <a:rPr lang="en-US" sz="3200" dirty="0" smtClean="0"/>
              <a:t>20B Internet </a:t>
            </a:r>
            <a:r>
              <a:rPr lang="en-US" sz="3200" dirty="0"/>
              <a:t>connected devices in </a:t>
            </a:r>
            <a:r>
              <a:rPr lang="en-US" sz="3200" dirty="0" smtClean="0"/>
              <a:t>2020</a:t>
            </a:r>
          </a:p>
          <a:p>
            <a:endParaRPr lang="en-US" sz="3000" dirty="0"/>
          </a:p>
          <a:p>
            <a:endParaRPr lang="en-US" sz="3200" dirty="0"/>
          </a:p>
        </p:txBody>
      </p:sp>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14071" y="1123851"/>
            <a:ext cx="4128045" cy="5118689"/>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85053" y="1275889"/>
            <a:ext cx="1979061" cy="266607"/>
          </a:xfrm>
          <a:prstGeom prst="rect">
            <a:avLst/>
          </a:prstGeom>
        </p:spPr>
      </p:pic>
    </p:spTree>
    <p:extLst>
      <p:ext uri="{BB962C8B-B14F-4D97-AF65-F5344CB8AC3E}">
        <p14:creationId xmlns:p14="http://schemas.microsoft.com/office/powerpoint/2010/main" val="376180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11266" name="Picture 2" descr="ile:Fitibit Flex.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7989" y="496244"/>
            <a:ext cx="2916820" cy="20891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3539" y="6291615"/>
            <a:ext cx="6502101" cy="738664"/>
          </a:xfrm>
          <a:prstGeom prst="rect">
            <a:avLst/>
          </a:prstGeom>
          <a:noFill/>
        </p:spPr>
        <p:txBody>
          <a:bodyPr wrap="none" rtlCol="0">
            <a:spAutoFit/>
          </a:bodyPr>
          <a:lstStyle/>
          <a:p>
            <a:r>
              <a:rPr lang="en-US" sz="1000" dirty="0" smtClean="0">
                <a:hlinkClick r:id="rId3"/>
              </a:rPr>
              <a:t>https://en.wikipedia.org/wiki/Fitbit#/media/File:Fitibit_Flex.jpg</a:t>
            </a:r>
          </a:p>
          <a:p>
            <a:r>
              <a:rPr lang="en-US" sz="1000" dirty="0" smtClean="0">
                <a:hlinkClick r:id="rId3"/>
              </a:rPr>
              <a:t>https://www.medgadget.com/2009/08/internet_connected_bottle_caps_help_remember_to_take_your_pills.html</a:t>
            </a:r>
            <a:r>
              <a:rPr lang="en-US" sz="1000" dirty="0" smtClean="0"/>
              <a:t> </a:t>
            </a:r>
          </a:p>
          <a:p>
            <a:r>
              <a:rPr lang="en-US" sz="1000" dirty="0">
                <a:hlinkClick r:id="rId4"/>
              </a:rPr>
              <a:t>http://</a:t>
            </a:r>
            <a:r>
              <a:rPr lang="en-US" sz="1000" dirty="0" smtClean="0">
                <a:hlinkClick r:id="rId4"/>
              </a:rPr>
              <a:t>www.mobihealthnews.com/47112/medtronic-launches-smartphone-connectivity-for-cgms-insulin-pumps</a:t>
            </a:r>
            <a:r>
              <a:rPr lang="en-US" sz="1000" dirty="0" smtClean="0"/>
              <a:t> </a:t>
            </a:r>
          </a:p>
          <a:p>
            <a:endParaRPr lang="en-US" sz="1200" dirty="0"/>
          </a:p>
        </p:txBody>
      </p:sp>
      <p:pic>
        <p:nvPicPr>
          <p:cNvPr id="6" name="Picture 5"/>
          <p:cNvPicPr>
            <a:picLocks noChangeAspect="1"/>
          </p:cNvPicPr>
          <p:nvPr/>
        </p:nvPicPr>
        <p:blipFill>
          <a:blip r:embed="rId5"/>
          <a:stretch>
            <a:fillRect/>
          </a:stretch>
        </p:blipFill>
        <p:spPr>
          <a:xfrm>
            <a:off x="4215557" y="1194649"/>
            <a:ext cx="4834138" cy="3291998"/>
          </a:xfrm>
          <a:prstGeom prst="rect">
            <a:avLst/>
          </a:prstGeom>
        </p:spPr>
      </p:pic>
      <p:pic>
        <p:nvPicPr>
          <p:cNvPr id="4" name="Picture 3"/>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93539" y="2585416"/>
            <a:ext cx="5460516" cy="3588546"/>
          </a:xfrm>
          <a:prstGeom prst="rect">
            <a:avLst/>
          </a:prstGeom>
        </p:spPr>
      </p:pic>
    </p:spTree>
    <p:extLst>
      <p:ext uri="{BB962C8B-B14F-4D97-AF65-F5344CB8AC3E}">
        <p14:creationId xmlns:p14="http://schemas.microsoft.com/office/powerpoint/2010/main" val="318886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9741" y="3942938"/>
            <a:ext cx="5736930" cy="2207176"/>
          </a:xfrm>
          <a:prstGeom prst="rect">
            <a:avLst/>
          </a:prstGeom>
        </p:spPr>
      </p:pic>
      <p:sp>
        <p:nvSpPr>
          <p:cNvPr id="5" name="Rectangle 4"/>
          <p:cNvSpPr/>
          <p:nvPr/>
        </p:nvSpPr>
        <p:spPr>
          <a:xfrm>
            <a:off x="4618299" y="6150114"/>
            <a:ext cx="4172937" cy="707886"/>
          </a:xfrm>
          <a:prstGeom prst="rect">
            <a:avLst/>
          </a:prstGeom>
        </p:spPr>
        <p:txBody>
          <a:bodyPr wrap="none">
            <a:spAutoFit/>
          </a:bodyPr>
          <a:lstStyle/>
          <a:p>
            <a:r>
              <a:rPr lang="en-US" sz="1000" dirty="0" smtClean="0">
                <a:hlinkClick r:id="rId3"/>
              </a:rPr>
              <a:t>http</a:t>
            </a:r>
            <a:r>
              <a:rPr lang="en-US" sz="1000" dirty="0">
                <a:hlinkClick r:id="rId3"/>
              </a:rPr>
              <a:t>://</a:t>
            </a:r>
            <a:r>
              <a:rPr lang="en-US" sz="1000" dirty="0" smtClean="0">
                <a:hlinkClick r:id="rId3"/>
              </a:rPr>
              <a:t>www.businessinsider.com/internet-of-things-smart-agriculture-2016-10</a:t>
            </a:r>
          </a:p>
          <a:p>
            <a:r>
              <a:rPr lang="en-US" sz="1000" dirty="0">
                <a:hlinkClick r:id="rId3"/>
              </a:rPr>
              <a:t>http://www.iotjournal.com/articles/view?13777</a:t>
            </a:r>
          </a:p>
          <a:p>
            <a:r>
              <a:rPr lang="en-US" sz="1000" dirty="0" smtClean="0">
                <a:hlinkClick r:id="rId3"/>
              </a:rPr>
              <a:t>http</a:t>
            </a:r>
            <a:r>
              <a:rPr lang="en-US" sz="1000" dirty="0">
                <a:hlinkClick r:id="rId3"/>
              </a:rPr>
              <a:t>://</a:t>
            </a:r>
            <a:r>
              <a:rPr lang="en-US" sz="1000" dirty="0" smtClean="0">
                <a:hlinkClick r:id="rId3"/>
              </a:rPr>
              <a:t>rachio.com/how-it-works</a:t>
            </a:r>
            <a:r>
              <a:rPr lang="en-US" sz="1000" dirty="0" smtClean="0"/>
              <a:t> </a:t>
            </a:r>
          </a:p>
          <a:p>
            <a:endParaRPr lang="en-US" sz="1000" dirty="0"/>
          </a:p>
        </p:txBody>
      </p:sp>
      <p:pic>
        <p:nvPicPr>
          <p:cNvPr id="12290" name="Picture 2" descr="oT Agricultur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7210" y="0"/>
            <a:ext cx="5261991" cy="388948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www.iotjournal.com/lib/x/a/assets/2015/11/Hahn-RFtransmitter-web.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28144" y="917076"/>
            <a:ext cx="2789499" cy="421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260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Roles for Information Professionals</a:t>
            </a:r>
            <a:endParaRPr lang="en-US" dirty="0"/>
          </a:p>
        </p:txBody>
      </p:sp>
      <p:sp>
        <p:nvSpPr>
          <p:cNvPr id="5" name="Content Placeholder 4"/>
          <p:cNvSpPr>
            <a:spLocks noGrp="1"/>
          </p:cNvSpPr>
          <p:nvPr>
            <p:ph idx="1"/>
          </p:nvPr>
        </p:nvSpPr>
        <p:spPr/>
        <p:txBody>
          <a:bodyPr>
            <a:normAutofit/>
          </a:bodyPr>
          <a:lstStyle/>
          <a:p>
            <a:r>
              <a:rPr lang="en-US" sz="2800" dirty="0" smtClean="0"/>
              <a:t>Data Aggregation</a:t>
            </a:r>
          </a:p>
          <a:p>
            <a:r>
              <a:rPr lang="en-US" sz="2800" dirty="0" smtClean="0"/>
              <a:t>Collection, </a:t>
            </a:r>
            <a:r>
              <a:rPr lang="en-US" sz="2800" dirty="0"/>
              <a:t>curation, and </a:t>
            </a:r>
            <a:r>
              <a:rPr lang="en-US" sz="2800" dirty="0" smtClean="0"/>
              <a:t>search</a:t>
            </a:r>
          </a:p>
          <a:p>
            <a:r>
              <a:rPr lang="en-US" sz="2800" dirty="0" smtClean="0"/>
              <a:t>Normalization and alignment</a:t>
            </a:r>
          </a:p>
          <a:p>
            <a:r>
              <a:rPr lang="en-US" sz="2800" dirty="0" smtClean="0"/>
              <a:t>Identifier </a:t>
            </a:r>
            <a:r>
              <a:rPr lang="en-US" sz="2800" dirty="0"/>
              <a:t>m</a:t>
            </a:r>
            <a:r>
              <a:rPr lang="en-US" sz="2800" dirty="0" smtClean="0"/>
              <a:t>anagement</a:t>
            </a:r>
          </a:p>
          <a:p>
            <a:r>
              <a:rPr lang="en-US" sz="2800" dirty="0" smtClean="0"/>
              <a:t>Format standardization</a:t>
            </a:r>
            <a:endParaRPr lang="en-US" sz="2800" dirty="0"/>
          </a:p>
          <a:p>
            <a:r>
              <a:rPr lang="en-US" sz="2800" dirty="0" smtClean="0"/>
              <a:t>Contextualization </a:t>
            </a:r>
            <a:r>
              <a:rPr lang="en-US" sz="2800" dirty="0"/>
              <a:t>Services</a:t>
            </a:r>
          </a:p>
          <a:p>
            <a:pPr lvl="1"/>
            <a:r>
              <a:rPr lang="en-US" sz="2800" dirty="0"/>
              <a:t>Enrich with information from literature and knowledge graphs</a:t>
            </a:r>
            <a:r>
              <a:rPr lang="en-US" sz="2800" dirty="0" smtClean="0"/>
              <a:t>.</a:t>
            </a:r>
          </a:p>
          <a:p>
            <a:r>
              <a:rPr lang="en-US" sz="2800" dirty="0" smtClean="0"/>
              <a:t>Identifying and Documenting Biases</a:t>
            </a:r>
          </a:p>
          <a:p>
            <a:endParaRPr lang="en-US" sz="2800" dirty="0"/>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195717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The Dark</a:t>
            </a:r>
          </a:p>
          <a:p>
            <a:r>
              <a:rPr lang="en-US" dirty="0" smtClean="0"/>
              <a:t>Side Of</a:t>
            </a:r>
          </a:p>
          <a:p>
            <a:r>
              <a:rPr lang="en-US" dirty="0" smtClean="0"/>
              <a:t>Artificial Intelligence</a:t>
            </a:r>
            <a:endParaRPr lang="en-US" dirty="0"/>
          </a:p>
        </p:txBody>
      </p:sp>
    </p:spTree>
    <p:extLst>
      <p:ext uri="{BB962C8B-B14F-4D97-AF65-F5344CB8AC3E}">
        <p14:creationId xmlns:p14="http://schemas.microsoft.com/office/powerpoint/2010/main" val="14646893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5122" name="Picture 2" descr="ttps://c1.staticflickr.com/3/2151/2144882415_7a8d4999e7_z.jpg?zz=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36" y="515287"/>
            <a:ext cx="9149936" cy="6093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3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Benchmarks are being </a:t>
            </a:r>
            <a:r>
              <a:rPr lang="en-US" sz="3600" i="1" dirty="0" smtClean="0"/>
              <a:t>Shattered</a:t>
            </a:r>
            <a:endParaRPr lang="en-US" sz="3600" dirty="0"/>
          </a:p>
        </p:txBody>
      </p:sp>
      <p:sp>
        <p:nvSpPr>
          <p:cNvPr id="3" name="Content Placeholder 2"/>
          <p:cNvSpPr>
            <a:spLocks noGrp="1"/>
          </p:cNvSpPr>
          <p:nvPr>
            <p:ph idx="1"/>
          </p:nvPr>
        </p:nvSpPr>
        <p:spPr/>
        <p:txBody>
          <a:bodyPr>
            <a:normAutofit fontScale="92500" lnSpcReduction="10000"/>
          </a:bodyPr>
          <a:lstStyle/>
          <a:p>
            <a:pPr marL="65151" indent="0" algn="ctr">
              <a:buNone/>
            </a:pPr>
            <a:r>
              <a:rPr lang="en-US" sz="3200" dirty="0" smtClean="0"/>
              <a:t>“</a:t>
            </a:r>
            <a:r>
              <a:rPr lang="is-IS" sz="3200" dirty="0" smtClean="0"/>
              <a:t>…</a:t>
            </a:r>
            <a:r>
              <a:rPr lang="en-US" sz="3200" b="1" i="1" dirty="0" smtClean="0"/>
              <a:t>overnight</a:t>
            </a:r>
            <a:r>
              <a:rPr lang="en-US" sz="3200" dirty="0" smtClean="0"/>
              <a:t> </a:t>
            </a:r>
            <a:r>
              <a:rPr lang="en-US" sz="3200" dirty="0"/>
              <a:t>improvements </a:t>
            </a:r>
            <a:r>
              <a:rPr lang="en-US" sz="3200" b="1" i="1" dirty="0"/>
              <a:t>roughly equal</a:t>
            </a:r>
            <a:r>
              <a:rPr lang="en-US" sz="3200" dirty="0"/>
              <a:t> to the total gains the old </a:t>
            </a:r>
            <a:r>
              <a:rPr lang="en-US" sz="3200" dirty="0" smtClean="0"/>
              <a:t>[system] had </a:t>
            </a:r>
            <a:r>
              <a:rPr lang="en-US" sz="3200" dirty="0"/>
              <a:t>accrued over its </a:t>
            </a:r>
            <a:r>
              <a:rPr lang="en-US" sz="3200" b="1" i="1" dirty="0"/>
              <a:t>entire lifetime</a:t>
            </a:r>
            <a:r>
              <a:rPr lang="en-US" sz="3200" dirty="0" smtClean="0"/>
              <a:t>.”</a:t>
            </a:r>
          </a:p>
          <a:p>
            <a:pPr marL="65151" indent="0" algn="ctr">
              <a:buNone/>
            </a:pPr>
            <a:endParaRPr lang="en-US" sz="3200" dirty="0" smtClean="0"/>
          </a:p>
          <a:p>
            <a:r>
              <a:rPr lang="en-US" sz="3200" dirty="0" smtClean="0"/>
              <a:t>Not just machine translation</a:t>
            </a:r>
          </a:p>
          <a:p>
            <a:r>
              <a:rPr lang="en-US" sz="3200" dirty="0" smtClean="0"/>
              <a:t>Huge improvements seen in</a:t>
            </a:r>
            <a:endParaRPr lang="en-US" sz="3050" dirty="0"/>
          </a:p>
          <a:p>
            <a:pPr lvl="1"/>
            <a:r>
              <a:rPr lang="en-US" sz="2900" dirty="0" smtClean="0"/>
              <a:t>Human Speech Recognition</a:t>
            </a:r>
          </a:p>
          <a:p>
            <a:pPr lvl="1"/>
            <a:r>
              <a:rPr lang="en-US" sz="2900" dirty="0" smtClean="0"/>
              <a:t>Computer Vision</a:t>
            </a:r>
          </a:p>
          <a:p>
            <a:pPr lvl="1"/>
            <a:r>
              <a:rPr lang="en-US" sz="2900" dirty="0" smtClean="0"/>
              <a:t>Speech and text generation</a:t>
            </a:r>
          </a:p>
          <a:p>
            <a:pPr lvl="1"/>
            <a:r>
              <a:rPr lang="en-US" sz="2900" dirty="0" smtClean="0"/>
              <a:t>Question Answering</a:t>
            </a:r>
          </a:p>
          <a:p>
            <a:pPr lvl="1"/>
            <a:endParaRPr lang="en-US" sz="2900"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7967816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a:xfrm>
            <a:off x="179741" y="411115"/>
            <a:ext cx="8071632" cy="777295"/>
          </a:xfrm>
        </p:spPr>
        <p:txBody>
          <a:bodyPr/>
          <a:lstStyle/>
          <a:p>
            <a:r>
              <a:rPr lang="en-US" sz="3600" dirty="0"/>
              <a:t>Weapons of Math Destruction</a:t>
            </a:r>
          </a:p>
        </p:txBody>
      </p:sp>
      <p:pic>
        <p:nvPicPr>
          <p:cNvPr id="7" name="Picture 2" descr="mage resul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9367" y="1203767"/>
            <a:ext cx="3444553" cy="51623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ge result for cathy o'neil"/>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605348" y="2697690"/>
            <a:ext cx="3646025" cy="33322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07542" y="1188410"/>
            <a:ext cx="5039689" cy="1292662"/>
          </a:xfrm>
          <a:prstGeom prst="rect">
            <a:avLst/>
          </a:prstGeom>
          <a:noFill/>
        </p:spPr>
        <p:txBody>
          <a:bodyPr wrap="square" rtlCol="0">
            <a:spAutoFit/>
          </a:bodyPr>
          <a:lstStyle/>
          <a:p>
            <a:r>
              <a:rPr lang="en-US" sz="2600" i="1" dirty="0" smtClean="0"/>
              <a:t>“Ill-conceived mathematical models </a:t>
            </a:r>
          </a:p>
          <a:p>
            <a:r>
              <a:rPr lang="en-US" sz="2600" i="1" dirty="0" smtClean="0"/>
              <a:t>now micromanage the economy, </a:t>
            </a:r>
          </a:p>
          <a:p>
            <a:r>
              <a:rPr lang="en-US" sz="2600" i="1" dirty="0" smtClean="0"/>
              <a:t>from advertising to prisons.”</a:t>
            </a:r>
            <a:endParaRPr lang="en-US" sz="2600" i="1" dirty="0"/>
          </a:p>
        </p:txBody>
      </p:sp>
      <p:sp>
        <p:nvSpPr>
          <p:cNvPr id="5" name="Rectangle 4"/>
          <p:cNvSpPr/>
          <p:nvPr/>
        </p:nvSpPr>
        <p:spPr>
          <a:xfrm>
            <a:off x="3339807" y="6135243"/>
            <a:ext cx="5607424" cy="461665"/>
          </a:xfrm>
          <a:prstGeom prst="rect">
            <a:avLst/>
          </a:prstGeom>
        </p:spPr>
        <p:txBody>
          <a:bodyPr wrap="square">
            <a:spAutoFit/>
          </a:bodyPr>
          <a:lstStyle/>
          <a:p>
            <a:pPr algn="r"/>
            <a:r>
              <a:rPr lang="en-US" sz="1200" dirty="0">
                <a:hlinkClick r:id="rId4"/>
              </a:rPr>
              <a:t>https://weaponsofmathdestructionbook.com/</a:t>
            </a:r>
            <a:r>
              <a:rPr lang="en-US" sz="1200" dirty="0"/>
              <a:t> </a:t>
            </a:r>
            <a:endParaRPr lang="en-US" sz="1200" dirty="0" smtClean="0">
              <a:hlinkClick r:id="rId5"/>
            </a:endParaRPr>
          </a:p>
          <a:p>
            <a:pPr algn="r"/>
            <a:r>
              <a:rPr lang="en-US" sz="1200" dirty="0" smtClean="0">
                <a:hlinkClick r:id="rId5"/>
              </a:rPr>
              <a:t>https</a:t>
            </a:r>
            <a:r>
              <a:rPr lang="en-US" sz="1200" dirty="0">
                <a:hlinkClick r:id="rId5"/>
              </a:rPr>
              <a:t>://</a:t>
            </a:r>
            <a:r>
              <a:rPr lang="en-US" sz="1200" dirty="0" smtClean="0">
                <a:hlinkClick r:id="rId5"/>
              </a:rPr>
              <a:t>www.ted.com/talks/cathy_o_neil_the_era_of_blind_faith_in_big_data_must_end</a:t>
            </a:r>
            <a:endParaRPr lang="en-US" sz="1200" dirty="0" smtClean="0"/>
          </a:p>
        </p:txBody>
      </p:sp>
    </p:spTree>
    <p:extLst>
      <p:ext uri="{BB962C8B-B14F-4D97-AF65-F5344CB8AC3E}">
        <p14:creationId xmlns:p14="http://schemas.microsoft.com/office/powerpoint/2010/main" val="385329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Algorithms Sorting </a:t>
            </a:r>
            <a:r>
              <a:rPr lang="en-US" sz="3600" dirty="0" smtClean="0"/>
              <a:t>People</a:t>
            </a:r>
            <a:endParaRPr lang="en-US" sz="3600" dirty="0"/>
          </a:p>
        </p:txBody>
      </p:sp>
      <p:sp>
        <p:nvSpPr>
          <p:cNvPr id="5" name="Content Placeholder 4"/>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t>Making decisions about: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p>
          <a:p>
            <a:pPr marL="571500" indent="-571500" defTabSz="914400">
              <a:spcBef>
                <a:spcPts val="0"/>
              </a:spcBef>
            </a:pPr>
            <a:r>
              <a:rPr lang="en-US" sz="3200" dirty="0" smtClean="0"/>
              <a:t>Loan eligibility</a:t>
            </a:r>
          </a:p>
          <a:p>
            <a:pPr marL="571500" indent="-571500" defTabSz="914400">
              <a:spcBef>
                <a:spcPts val="0"/>
              </a:spcBef>
            </a:pPr>
            <a:r>
              <a:rPr lang="en-US" sz="3200" dirty="0" smtClean="0"/>
              <a:t>Teacher effectiveness</a:t>
            </a:r>
          </a:p>
          <a:p>
            <a:pPr marL="571500" indent="-571500" defTabSz="914400">
              <a:spcBef>
                <a:spcPts val="0"/>
              </a:spcBef>
            </a:pPr>
            <a:r>
              <a:rPr lang="en-US" sz="3200" dirty="0" smtClean="0"/>
              <a:t>Insurance premiums</a:t>
            </a:r>
          </a:p>
          <a:p>
            <a:pPr marL="571500" indent="-571500" defTabSz="914400">
              <a:spcBef>
                <a:spcPts val="0"/>
              </a:spcBef>
            </a:pPr>
            <a:r>
              <a:rPr lang="en-US" sz="3200" dirty="0" smtClean="0"/>
              <a:t>Job applications</a:t>
            </a:r>
          </a:p>
          <a:p>
            <a:pPr marL="571500" indent="-571500" defTabSz="914400">
              <a:spcBef>
                <a:spcPts val="0"/>
              </a:spcBef>
            </a:pPr>
            <a:r>
              <a:rPr lang="en-US" sz="3200" dirty="0"/>
              <a:t>Where to send our </a:t>
            </a:r>
            <a:r>
              <a:rPr lang="en-US" sz="3200" dirty="0" smtClean="0"/>
              <a:t>cops</a:t>
            </a:r>
          </a:p>
          <a:p>
            <a:pPr marL="571500" indent="-571500" defTabSz="914400">
              <a:spcBef>
                <a:spcPts val="0"/>
              </a:spcBef>
            </a:pPr>
            <a:r>
              <a:rPr lang="en-US" sz="3200" dirty="0" smtClean="0"/>
              <a:t>Recidivism &amp; parole</a:t>
            </a:r>
          </a:p>
          <a:p>
            <a:pPr marL="571500" indent="-571500" defTabSz="914400">
              <a:spcBef>
                <a:spcPts val="0"/>
              </a:spcBef>
            </a:pPr>
            <a:endParaRPr lang="en-US" sz="3200" dirty="0"/>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23602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Feedback Loops</a:t>
            </a:r>
            <a:endParaRPr lang="en-US" dirty="0"/>
          </a:p>
        </p:txBody>
      </p:sp>
      <p:sp>
        <p:nvSpPr>
          <p:cNvPr id="7" name="Content Placeholder 6"/>
          <p:cNvSpPr>
            <a:spLocks noGrp="1"/>
          </p:cNvSpPr>
          <p:nvPr>
            <p:ph idx="1"/>
          </p:nvPr>
        </p:nvSpPr>
        <p:spPr>
          <a:xfrm>
            <a:off x="457199" y="1368576"/>
            <a:ext cx="8238319" cy="4898146"/>
          </a:xfrm>
        </p:spPr>
        <p:txBody>
          <a:bodyPr>
            <a:normAutofit/>
          </a:bodyPr>
          <a:lstStyle/>
          <a:p>
            <a:pPr marL="0" lvl="0" indent="0" defTabSz="914400">
              <a:spcBef>
                <a:spcPts val="0"/>
              </a:spcBef>
              <a:buNone/>
            </a:pPr>
            <a:r>
              <a:rPr lang="en-US" sz="2800" dirty="0" smtClean="0"/>
              <a:t>“Employers</a:t>
            </a:r>
            <a:r>
              <a:rPr lang="en-US" sz="2800" dirty="0"/>
              <a:t>, for example, are increasingly using credit scores to evaluate potential hires. Those who pay their bills promptly, the thinking goes, are more likely to show up to work on time and follow the rules</a:t>
            </a:r>
            <a:r>
              <a:rPr lang="en-US" sz="2800" dirty="0" smtClean="0"/>
              <a:t>...</a:t>
            </a:r>
          </a:p>
          <a:p>
            <a:pPr marL="0" lvl="0" indent="0" defTabSz="914400">
              <a:spcBef>
                <a:spcPts val="0"/>
              </a:spcBef>
              <a:buNone/>
            </a:pPr>
            <a:endParaRPr lang="en-US" sz="2800" dirty="0"/>
          </a:p>
          <a:p>
            <a:pPr marL="0" lvl="0" indent="0" defTabSz="914400">
              <a:spcBef>
                <a:spcPts val="0"/>
              </a:spcBef>
              <a:buNone/>
            </a:pPr>
            <a:r>
              <a:rPr lang="en-US" sz="2800" dirty="0" smtClean="0"/>
              <a:t>“But </a:t>
            </a:r>
            <a:r>
              <a:rPr lang="en-US" sz="2800" dirty="0"/>
              <a:t>the belief that bad credit correlates with bad job performance leaves those with low scores less likely to find work... worsens their credit scores... </a:t>
            </a:r>
            <a:endParaRPr lang="en-US" sz="2800" dirty="0" smtClean="0"/>
          </a:p>
          <a:p>
            <a:pPr marL="0" lvl="0" indent="0" defTabSz="914400">
              <a:spcBef>
                <a:spcPts val="0"/>
              </a:spcBef>
              <a:buNone/>
            </a:pPr>
            <a:endParaRPr lang="en-US" sz="2800" dirty="0" smtClean="0"/>
          </a:p>
          <a:p>
            <a:pPr marL="0" lvl="0" indent="0" defTabSz="914400">
              <a:spcBef>
                <a:spcPts val="0"/>
              </a:spcBef>
              <a:buNone/>
            </a:pPr>
            <a:r>
              <a:rPr lang="en-US" sz="2800" dirty="0" smtClean="0"/>
              <a:t>“</a:t>
            </a:r>
            <a:r>
              <a:rPr lang="en-US" sz="2800" b="1" i="1" dirty="0" smtClean="0">
                <a:solidFill>
                  <a:schemeClr val="accent1"/>
                </a:solidFill>
              </a:rPr>
              <a:t>It's </a:t>
            </a:r>
            <a:r>
              <a:rPr lang="en-US" sz="2800" b="1" i="1" dirty="0">
                <a:solidFill>
                  <a:schemeClr val="accent1"/>
                </a:solidFill>
              </a:rPr>
              <a:t>a downward spiral</a:t>
            </a:r>
            <a:r>
              <a:rPr lang="en-US" sz="2800" b="1" i="1" dirty="0" smtClean="0">
                <a:solidFill>
                  <a:schemeClr val="accent1"/>
                </a:solidFill>
              </a:rPr>
              <a:t>.</a:t>
            </a:r>
            <a:r>
              <a:rPr lang="en-US" sz="2800" dirty="0" smtClean="0"/>
              <a:t>” </a:t>
            </a:r>
            <a:endParaRPr lang="en-US" sz="2800" dirty="0"/>
          </a:p>
        </p:txBody>
      </p:sp>
      <p:sp>
        <p:nvSpPr>
          <p:cNvPr id="8" name="Text Placeholder 7"/>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13806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Spurious Correlations ~= Causality</a:t>
            </a:r>
            <a:endParaRPr lang="en-US" dirty="0"/>
          </a:p>
        </p:txBody>
      </p:sp>
      <p:pic>
        <p:nvPicPr>
          <p:cNvPr id="6" name="Picture 5"/>
          <p:cNvPicPr>
            <a:picLocks noChangeAspect="1"/>
          </p:cNvPicPr>
          <p:nvPr/>
        </p:nvPicPr>
        <p:blipFill>
          <a:blip r:embed="rId2"/>
          <a:stretch>
            <a:fillRect/>
          </a:stretch>
        </p:blipFill>
        <p:spPr>
          <a:xfrm>
            <a:off x="564776" y="1582593"/>
            <a:ext cx="8112492" cy="4005543"/>
          </a:xfrm>
          <a:prstGeom prst="rect">
            <a:avLst/>
          </a:prstGeom>
        </p:spPr>
      </p:pic>
      <p:sp>
        <p:nvSpPr>
          <p:cNvPr id="7" name="TextBox 6"/>
          <p:cNvSpPr txBox="1"/>
          <p:nvPr/>
        </p:nvSpPr>
        <p:spPr>
          <a:xfrm>
            <a:off x="3935585" y="6225988"/>
            <a:ext cx="4741683" cy="369332"/>
          </a:xfrm>
          <a:prstGeom prst="rect">
            <a:avLst/>
          </a:prstGeom>
          <a:noFill/>
        </p:spPr>
        <p:txBody>
          <a:bodyPr wrap="none" rtlCol="0">
            <a:spAutoFit/>
          </a:bodyPr>
          <a:lstStyle/>
          <a:p>
            <a:r>
              <a:rPr lang="en-US" dirty="0">
                <a:hlinkClick r:id="rId3"/>
              </a:rPr>
              <a:t>http://</a:t>
            </a:r>
            <a:r>
              <a:rPr lang="en-US" dirty="0" smtClean="0">
                <a:hlinkClick r:id="rId3"/>
              </a:rPr>
              <a:t>www.tylervigen.com/spurious-correlations</a:t>
            </a:r>
            <a:r>
              <a:rPr lang="en-US" dirty="0" smtClean="0"/>
              <a:t> </a:t>
            </a:r>
            <a:endParaRPr lang="en-US" dirty="0"/>
          </a:p>
        </p:txBody>
      </p:sp>
    </p:spTree>
    <p:extLst>
      <p:ext uri="{BB962C8B-B14F-4D97-AF65-F5344CB8AC3E}">
        <p14:creationId xmlns:p14="http://schemas.microsoft.com/office/powerpoint/2010/main" val="1998950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smtClean="0"/>
              <a:t>Machine Bias</a:t>
            </a:r>
            <a:endParaRPr lang="en-US" sz="3600" dirty="0"/>
          </a:p>
        </p:txBody>
      </p:sp>
      <p:sp>
        <p:nvSpPr>
          <p:cNvPr id="7" name="Content Placeholder 6"/>
          <p:cNvSpPr>
            <a:spLocks noGrp="1"/>
          </p:cNvSpPr>
          <p:nvPr>
            <p:ph idx="1"/>
          </p:nvPr>
        </p:nvSpPr>
        <p:spPr/>
        <p:txBody>
          <a:bodyPr>
            <a:normAutofit/>
          </a:bodyPr>
          <a:lstStyle/>
          <a:p>
            <a:r>
              <a:rPr lang="en-US" sz="3200" dirty="0" smtClean="0"/>
              <a:t>Proxy Data Points</a:t>
            </a:r>
          </a:p>
          <a:p>
            <a:r>
              <a:rPr lang="en-US" sz="3200" dirty="0" smtClean="0"/>
              <a:t>Small Data Samples</a:t>
            </a:r>
          </a:p>
          <a:p>
            <a:r>
              <a:rPr lang="en-US" sz="3200" dirty="0" smtClean="0"/>
              <a:t>Overfitting</a:t>
            </a:r>
          </a:p>
          <a:p>
            <a:r>
              <a:rPr lang="en-US" sz="3200" dirty="0" smtClean="0"/>
              <a:t>Discriminatory Leakage</a:t>
            </a:r>
          </a:p>
          <a:p>
            <a:pPr lvl="1"/>
            <a:r>
              <a:rPr lang="en-US" sz="2800" dirty="0" smtClean="0"/>
              <a:t>We wouldn’t use race in a formula</a:t>
            </a:r>
          </a:p>
          <a:p>
            <a:pPr lvl="1"/>
            <a:r>
              <a:rPr lang="en-US" sz="2800" dirty="0" smtClean="0"/>
              <a:t>But zip code + age of first encounter with police + brother’s criminal record?</a:t>
            </a:r>
            <a:endParaRPr lang="en-US" sz="2800" dirty="0"/>
          </a:p>
        </p:txBody>
      </p:sp>
      <p:sp>
        <p:nvSpPr>
          <p:cNvPr id="8" name="Text Placeholder 7"/>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81165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Data Bias</a:t>
            </a:r>
            <a:endParaRPr lang="en-US" sz="3600" dirty="0"/>
          </a:p>
        </p:txBody>
      </p:sp>
      <p:sp>
        <p:nvSpPr>
          <p:cNvPr id="5" name="Content Placeholder 4"/>
          <p:cNvSpPr>
            <a:spLocks noGrp="1"/>
          </p:cNvSpPr>
          <p:nvPr>
            <p:ph idx="1"/>
          </p:nvPr>
        </p:nvSpPr>
        <p:spPr>
          <a:xfrm>
            <a:off x="806823" y="1500110"/>
            <a:ext cx="8238319" cy="4898146"/>
          </a:xfrm>
        </p:spPr>
        <p:txBody>
          <a:bodyPr>
            <a:normAutofit/>
          </a:bodyPr>
          <a:lstStyle/>
          <a:p>
            <a:r>
              <a:rPr lang="en-US" sz="3200" dirty="0" smtClean="0"/>
              <a:t>Training data is Labeled Data</a:t>
            </a:r>
          </a:p>
          <a:p>
            <a:r>
              <a:rPr lang="en-US" sz="3200" dirty="0" smtClean="0"/>
              <a:t>If recidivism data is from the legal system?</a:t>
            </a:r>
            <a:endParaRPr lang="en-US" sz="3200" dirty="0"/>
          </a:p>
        </p:txBody>
      </p:sp>
      <p:sp>
        <p:nvSpPr>
          <p:cNvPr id="6" name="Text Placeholder 5"/>
          <p:cNvSpPr>
            <a:spLocks noGrp="1"/>
          </p:cNvSpPr>
          <p:nvPr>
            <p:ph type="body" sz="quarter" idx="16"/>
          </p:nvPr>
        </p:nvSpPr>
        <p:spPr>
          <a:xfrm>
            <a:off x="198600" y="6352066"/>
            <a:ext cx="6403906" cy="274720"/>
          </a:xfrm>
        </p:spPr>
        <p:txBody>
          <a:bodyPr/>
          <a:lstStyle/>
          <a:p>
            <a:r>
              <a:rPr lang="en-US" sz="1200" dirty="0"/>
              <a:t>By </a:t>
            </a:r>
            <a:r>
              <a:rPr lang="en-US" sz="1200" dirty="0" err="1"/>
              <a:t>Timeshifter</a:t>
            </a:r>
            <a:r>
              <a:rPr lang="en-US" sz="1200" dirty="0"/>
              <a:t>. Chart was made at </a:t>
            </a:r>
            <a:r>
              <a:rPr lang="en-US" sz="1200" dirty="0" err="1"/>
              <a:t>chartgo.com</a:t>
            </a:r>
            <a:r>
              <a:rPr lang="en-US" sz="1200" dirty="0"/>
              <a:t> - see chart here. - Own work, CC0, </a:t>
            </a:r>
            <a:endParaRPr lang="en-US" sz="1200" dirty="0" smtClean="0"/>
          </a:p>
          <a:p>
            <a:r>
              <a:rPr lang="en-US" sz="1200" dirty="0" smtClean="0">
                <a:hlinkClick r:id="rId2"/>
              </a:rPr>
              <a:t>https</a:t>
            </a:r>
            <a:r>
              <a:rPr lang="en-US" sz="1200" dirty="0">
                <a:hlinkClick r:id="rId2"/>
              </a:rPr>
              <a:t>://</a:t>
            </a:r>
            <a:r>
              <a:rPr lang="en-US" sz="1200" dirty="0" smtClean="0">
                <a:hlinkClick r:id="rId2"/>
              </a:rPr>
              <a:t>commons.wikimedia.org/w/index.php?curid=37339697</a:t>
            </a:r>
            <a:r>
              <a:rPr lang="en-US" sz="1200" dirty="0" smtClean="0"/>
              <a:t> </a:t>
            </a:r>
            <a:endParaRPr lang="en-US" sz="1200" dirty="0"/>
          </a:p>
        </p:txBody>
      </p:sp>
      <p:pic>
        <p:nvPicPr>
          <p:cNvPr id="15362" name="Picture 2" descr="https://upload.wikimedia.org/wikipedia/commons/3/32/USA_2009._Percent_of_adult_males_incarcerated_by_race_and_ethnicity.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5965" y="2716306"/>
            <a:ext cx="3657600" cy="3494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064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7512" y="542334"/>
            <a:ext cx="8238319" cy="418645"/>
          </a:xfrm>
        </p:spPr>
        <p:txBody>
          <a:bodyPr/>
          <a:lstStyle/>
          <a:p>
            <a:r>
              <a:rPr lang="en-US" sz="3600" dirty="0" smtClean="0"/>
              <a:t>Algorithmic</a:t>
            </a:r>
            <a:r>
              <a:rPr lang="en-US" dirty="0" smtClean="0"/>
              <a:t> Bias</a:t>
            </a:r>
            <a:endParaRPr lang="en-US" dirty="0"/>
          </a:p>
        </p:txBody>
      </p:sp>
      <p:sp>
        <p:nvSpPr>
          <p:cNvPr id="6" name="Text Placeholder 5"/>
          <p:cNvSpPr>
            <a:spLocks noGrp="1"/>
          </p:cNvSpPr>
          <p:nvPr>
            <p:ph type="body" sz="quarter" idx="16"/>
          </p:nvPr>
        </p:nvSpPr>
        <p:spPr>
          <a:xfrm>
            <a:off x="0" y="5967165"/>
            <a:ext cx="6672263" cy="227013"/>
          </a:xfrm>
        </p:spPr>
        <p:txBody>
          <a:bodyPr/>
          <a:lstStyle/>
          <a:p>
            <a:r>
              <a:rPr lang="en-US" sz="1100" dirty="0">
                <a:hlinkClick r:id="rId2"/>
              </a:rPr>
              <a:t>http://</a:t>
            </a:r>
            <a:r>
              <a:rPr lang="en-US" sz="1100" dirty="0" smtClean="0">
                <a:hlinkClick r:id="rId2"/>
              </a:rPr>
              <a:t>gizmodo.com/here-are-the-microsoft-twitter-bot-s-craziest-racist-ra-1766820160</a:t>
            </a:r>
            <a:endParaRPr lang="en-US" sz="1100" dirty="0" smtClean="0">
              <a:hlinkClick r:id="rId3"/>
            </a:endParaRPr>
          </a:p>
          <a:p>
            <a:r>
              <a:rPr lang="en-US" sz="1100" dirty="0" smtClean="0">
                <a:hlinkClick r:id="rId4"/>
              </a:rPr>
              <a:t>https</a:t>
            </a:r>
            <a:r>
              <a:rPr lang="en-US" sz="1100" dirty="0">
                <a:hlinkClick r:id="rId4"/>
              </a:rPr>
              <a:t>://medium.com/@</a:t>
            </a:r>
            <a:r>
              <a:rPr lang="en-US" sz="1100" dirty="0" smtClean="0">
                <a:hlinkClick r:id="rId4"/>
              </a:rPr>
              <a:t>blaisea/physiognomys-new-clothes-f2d4b59fdd6a</a:t>
            </a:r>
            <a:endParaRPr lang="en-US" sz="1100" dirty="0" smtClean="0">
              <a:hlinkClick r:id="rId2"/>
            </a:endParaRPr>
          </a:p>
          <a:p>
            <a:r>
              <a:rPr lang="en-US" sz="1100" dirty="0" smtClean="0">
                <a:hlinkClick r:id="rId5"/>
              </a:rPr>
              <a:t>https</a:t>
            </a:r>
            <a:r>
              <a:rPr lang="en-US" sz="1100" dirty="0">
                <a:hlinkClick r:id="rId5"/>
              </a:rPr>
              <a:t>://www.propublica.org/article/machine-bias-risk-assessments-in-criminal-sentencing</a:t>
            </a:r>
            <a:r>
              <a:rPr lang="en-US" sz="1100" dirty="0"/>
              <a:t> </a:t>
            </a:r>
            <a:endParaRPr lang="en-US" sz="1100" dirty="0" smtClean="0"/>
          </a:p>
          <a:p>
            <a:r>
              <a:rPr lang="en-US" sz="1100" dirty="0">
                <a:hlinkClick r:id="rId3"/>
              </a:rPr>
              <a:t>https://nyupress.org/books/9781479837243/</a:t>
            </a:r>
            <a:endParaRPr lang="en-US" sz="1100" dirty="0"/>
          </a:p>
          <a:p>
            <a:endParaRPr lang="en-US" sz="1100" dirty="0"/>
          </a:p>
        </p:txBody>
      </p:sp>
      <p:pic>
        <p:nvPicPr>
          <p:cNvPr id="8" name="Picture 7"/>
          <p:cNvPicPr>
            <a:picLocks noChangeAspect="1"/>
          </p:cNvPicPr>
          <p:nvPr/>
        </p:nvPicPr>
        <p:blipFill>
          <a:blip r:embed="rId6"/>
          <a:stretch>
            <a:fillRect/>
          </a:stretch>
        </p:blipFill>
        <p:spPr>
          <a:xfrm>
            <a:off x="4416672" y="415253"/>
            <a:ext cx="4511181" cy="3369253"/>
          </a:xfrm>
          <a:prstGeom prst="rect">
            <a:avLst/>
          </a:prstGeom>
        </p:spPr>
      </p:pic>
      <p:pic>
        <p:nvPicPr>
          <p:cNvPr id="19458" name="Picture 2" descr="https://nyuconnexus.seisan.com/uploads/products/9781479837243/9781479837243_Full.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91536" y="2676920"/>
            <a:ext cx="2793270" cy="41899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34609" y="1305028"/>
            <a:ext cx="3951252" cy="2432357"/>
          </a:xfrm>
          <a:prstGeom prst="rect">
            <a:avLst/>
          </a:prstGeom>
        </p:spPr>
      </p:pic>
      <p:pic>
        <p:nvPicPr>
          <p:cNvPr id="10" name="Picture 2" descr="https://static.propublica.org/projects/algorithmic-bias/assets/img/generated/opener-b-crop-2400*1350-00796e.jpg"/>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721186" y="3283356"/>
            <a:ext cx="3988653" cy="22436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758587" y="3305919"/>
            <a:ext cx="616360" cy="222071"/>
          </a:xfrm>
          <a:prstGeom prst="rect">
            <a:avLst/>
          </a:prstGeom>
        </p:spPr>
      </p:pic>
      <p:pic>
        <p:nvPicPr>
          <p:cNvPr id="12" name="Picture 11"/>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721186" y="5045871"/>
            <a:ext cx="3988653" cy="955727"/>
          </a:xfrm>
          <a:prstGeom prst="rect">
            <a:avLst/>
          </a:prstGeom>
        </p:spPr>
      </p:pic>
    </p:spTree>
    <p:extLst>
      <p:ext uri="{BB962C8B-B14F-4D97-AF65-F5344CB8AC3E}">
        <p14:creationId xmlns:p14="http://schemas.microsoft.com/office/powerpoint/2010/main" val="4668127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A Call </a:t>
            </a:r>
          </a:p>
          <a:p>
            <a:r>
              <a:rPr lang="en-US" dirty="0" smtClean="0"/>
              <a:t>To Action</a:t>
            </a:r>
          </a:p>
          <a:p>
            <a:r>
              <a:rPr lang="en-US" dirty="0" smtClean="0"/>
              <a:t>For the Library</a:t>
            </a:r>
          </a:p>
          <a:p>
            <a:r>
              <a:rPr lang="en-US" dirty="0" smtClean="0"/>
              <a:t>Community</a:t>
            </a:r>
            <a:endParaRPr lang="en-US" dirty="0"/>
          </a:p>
        </p:txBody>
      </p:sp>
    </p:spTree>
    <p:extLst>
      <p:ext uri="{BB962C8B-B14F-4D97-AF65-F5344CB8AC3E}">
        <p14:creationId xmlns:p14="http://schemas.microsoft.com/office/powerpoint/2010/main" val="17916302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Codes of Ethics</a:t>
            </a:r>
            <a:endParaRPr lang="en-US" dirty="0"/>
          </a:p>
        </p:txBody>
      </p:sp>
      <p:pic>
        <p:nvPicPr>
          <p:cNvPr id="9" name="Picture 8"/>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89341" y="1277470"/>
            <a:ext cx="4530102" cy="2907917"/>
          </a:xfrm>
          <a:prstGeom prst="rect">
            <a:avLst/>
          </a:prstGeom>
        </p:spPr>
      </p:pic>
      <p:pic>
        <p:nvPicPr>
          <p:cNvPr id="10" name="Picture 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7200" y="4573628"/>
            <a:ext cx="4446249" cy="1604397"/>
          </a:xfrm>
          <a:prstGeom prst="rect">
            <a:avLst/>
          </a:prstGeom>
        </p:spPr>
      </p:pic>
      <p:pic>
        <p:nvPicPr>
          <p:cNvPr id="7" name="Content Placeholder 6"/>
          <p:cNvPicPr>
            <a:picLocks noGrp="1" noChangeAspect="1"/>
          </p:cNvPicPr>
          <p:nvPr>
            <p:ph idx="1"/>
          </p:nvPr>
        </p:nvPicPr>
        <p:blipFill>
          <a:blip r:embed="rId4" cstate="hqprint">
            <a:extLst>
              <a:ext uri="{28A0092B-C50C-407E-A947-70E740481C1C}">
                <a14:useLocalDpi xmlns:a14="http://schemas.microsoft.com/office/drawing/2010/main"/>
              </a:ext>
            </a:extLst>
          </a:blip>
          <a:stretch>
            <a:fillRect/>
          </a:stretch>
        </p:blipFill>
        <p:spPr>
          <a:xfrm>
            <a:off x="4576359" y="2133906"/>
            <a:ext cx="4332339" cy="3659145"/>
          </a:xfrm>
          <a:prstGeom prst="rect">
            <a:avLst/>
          </a:prstGeom>
        </p:spPr>
      </p:pic>
      <p:sp>
        <p:nvSpPr>
          <p:cNvPr id="6" name="Text Placeholder 5"/>
          <p:cNvSpPr>
            <a:spLocks noGrp="1"/>
          </p:cNvSpPr>
          <p:nvPr>
            <p:ph type="body" sz="quarter" idx="16"/>
          </p:nvPr>
        </p:nvSpPr>
        <p:spPr>
          <a:xfrm>
            <a:off x="4457310" y="5918197"/>
            <a:ext cx="6672263" cy="227013"/>
          </a:xfrm>
        </p:spPr>
        <p:txBody>
          <a:bodyPr/>
          <a:lstStyle/>
          <a:p>
            <a:r>
              <a:rPr lang="en-US" sz="1000" dirty="0">
                <a:hlinkClick r:id="rId5"/>
              </a:rPr>
              <a:t>http://datafordemocracy.org/</a:t>
            </a:r>
          </a:p>
          <a:p>
            <a:r>
              <a:rPr lang="en-US" sz="1000" dirty="0">
                <a:hlinkClick r:id="rId5"/>
              </a:rPr>
              <a:t>https://dssg.uchicago.edu/contact-page/</a:t>
            </a:r>
            <a:endParaRPr lang="en-US" sz="1000" dirty="0" smtClean="0">
              <a:hlinkClick r:id="rId5"/>
            </a:endParaRPr>
          </a:p>
          <a:p>
            <a:r>
              <a:rPr lang="en-US" sz="1000" dirty="0" smtClean="0">
                <a:hlinkClick r:id="rId5"/>
              </a:rPr>
              <a:t>https</a:t>
            </a:r>
            <a:r>
              <a:rPr lang="en-US" sz="1000" dirty="0">
                <a:hlinkClick r:id="rId5"/>
              </a:rPr>
              <a:t>://dssg.uchicago.edu/2015/09/18/an-ethical-checklist-for-data-science</a:t>
            </a:r>
            <a:r>
              <a:rPr lang="en-US" sz="1000" dirty="0" smtClean="0">
                <a:hlinkClick r:id="rId5"/>
              </a:rPr>
              <a:t>/</a:t>
            </a:r>
            <a:r>
              <a:rPr lang="en-US" sz="1000" dirty="0" smtClean="0"/>
              <a:t> </a:t>
            </a:r>
          </a:p>
        </p:txBody>
      </p:sp>
      <p:sp>
        <p:nvSpPr>
          <p:cNvPr id="8" name="Rectangle 7"/>
          <p:cNvSpPr/>
          <p:nvPr/>
        </p:nvSpPr>
        <p:spPr>
          <a:xfrm>
            <a:off x="4679102" y="2176761"/>
            <a:ext cx="298648" cy="264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Algorithmic Literacy</a:t>
            </a:r>
            <a:endParaRPr lang="en-US" dirty="0"/>
          </a:p>
        </p:txBody>
      </p:sp>
      <p:sp>
        <p:nvSpPr>
          <p:cNvPr id="5" name="Content Placeholder 4"/>
          <p:cNvSpPr>
            <a:spLocks noGrp="1"/>
          </p:cNvSpPr>
          <p:nvPr>
            <p:ph idx="1"/>
          </p:nvPr>
        </p:nvSpPr>
        <p:spPr/>
        <p:txBody>
          <a:bodyPr>
            <a:normAutofit fontScale="92500" lnSpcReduction="10000"/>
          </a:bodyPr>
          <a:lstStyle/>
          <a:p>
            <a:pPr marL="0" lvl="0" indent="0" defTabSz="914400">
              <a:spcBef>
                <a:spcPts val="0"/>
              </a:spcBef>
              <a:buNone/>
            </a:pPr>
            <a:r>
              <a:rPr lang="en-US" sz="3500" dirty="0" smtClean="0"/>
              <a:t>“Algorithms </a:t>
            </a:r>
            <a:r>
              <a:rPr lang="en-US" sz="3500" dirty="0"/>
              <a:t>all </a:t>
            </a:r>
            <a:r>
              <a:rPr lang="en-US" sz="3500" b="1" i="1" dirty="0"/>
              <a:t>have their own ideologies</a:t>
            </a:r>
            <a:r>
              <a:rPr lang="en-US" sz="3500" dirty="0"/>
              <a:t>. As computational methods and data science become more and more a part of every aspect of our lives, it is essential that work begin to ensure there is a </a:t>
            </a:r>
            <a:r>
              <a:rPr lang="en-US" sz="3500" b="1" i="1" dirty="0"/>
              <a:t>broader literacy about these techniques</a:t>
            </a:r>
            <a:r>
              <a:rPr lang="en-US" sz="3500" dirty="0"/>
              <a:t> and that there is an expansive and deep engagement in the </a:t>
            </a:r>
            <a:r>
              <a:rPr lang="en-US" sz="3500" b="1" i="1" dirty="0"/>
              <a:t>ethical issues surrounding them</a:t>
            </a:r>
            <a:r>
              <a:rPr lang="en-US" sz="3500" dirty="0" smtClean="0"/>
              <a:t>.”</a:t>
            </a:r>
          </a:p>
          <a:p>
            <a:pPr marL="0" lvl="0" indent="0" defTabSz="914400">
              <a:spcBef>
                <a:spcPts val="0"/>
              </a:spcBef>
              <a:buNone/>
            </a:pPr>
            <a:endParaRPr lang="en-US" sz="3200" dirty="0" smtClean="0"/>
          </a:p>
          <a:p>
            <a:pPr marL="0" lvl="0" indent="0" algn="r" defTabSz="914400">
              <a:spcBef>
                <a:spcPts val="0"/>
              </a:spcBef>
              <a:buNone/>
            </a:pPr>
            <a:r>
              <a:rPr lang="en-US" sz="3000" dirty="0" smtClean="0"/>
              <a:t>Trevor Owens</a:t>
            </a:r>
          </a:p>
          <a:p>
            <a:pPr marL="0" lvl="0" indent="0" algn="r" defTabSz="914400">
              <a:spcBef>
                <a:spcPts val="0"/>
              </a:spcBef>
              <a:buNone/>
            </a:pPr>
            <a:r>
              <a:rPr lang="en-US" sz="3000" dirty="0" smtClean="0"/>
              <a:t>Library of Congress / Former IMLS</a:t>
            </a:r>
            <a:endParaRPr lang="en-US" sz="3000" dirty="0"/>
          </a:p>
        </p:txBody>
      </p:sp>
      <p:sp>
        <p:nvSpPr>
          <p:cNvPr id="6" name="Text Placeholder 5"/>
          <p:cNvSpPr>
            <a:spLocks noGrp="1"/>
          </p:cNvSpPr>
          <p:nvPr>
            <p:ph type="body" sz="quarter" idx="16"/>
          </p:nvPr>
        </p:nvSpPr>
        <p:spPr>
          <a:xfrm>
            <a:off x="198600" y="6511448"/>
            <a:ext cx="8496918" cy="263067"/>
          </a:xfrm>
        </p:spPr>
        <p:txBody>
          <a:bodyPr/>
          <a:lstStyle/>
          <a:p>
            <a:r>
              <a:rPr lang="en-US" sz="1200" dirty="0">
                <a:hlinkClick r:id="rId2"/>
              </a:rPr>
              <a:t>http://www.pewinternet.org/2017/02/08/theme-7-the-need-grows-for-algorithmic-literacy-transparency-and-oversight</a:t>
            </a:r>
            <a:r>
              <a:rPr lang="en-US" sz="1200" dirty="0" smtClean="0">
                <a:hlinkClick r:id="rId2"/>
              </a:rPr>
              <a:t>/</a:t>
            </a:r>
            <a:r>
              <a:rPr lang="en-US" sz="1200" dirty="0" smtClean="0"/>
              <a:t> </a:t>
            </a:r>
            <a:endParaRPr lang="en-US" sz="1200" dirty="0"/>
          </a:p>
        </p:txBody>
      </p:sp>
    </p:spTree>
    <p:extLst>
      <p:ext uri="{BB962C8B-B14F-4D97-AF65-F5344CB8AC3E}">
        <p14:creationId xmlns:p14="http://schemas.microsoft.com/office/powerpoint/2010/main" val="1495830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pic>
        <p:nvPicPr>
          <p:cNvPr id="2052" name="Picture 4" descr="https://venturebeat.com/wp-content/uploads/2017/05/google_word_error_rate.png?fit=930%2C465&amp;strip=al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6555" y="1287065"/>
            <a:ext cx="8858250" cy="44291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57200" y="658340"/>
            <a:ext cx="8238319" cy="418645"/>
          </a:xfrm>
          <a:prstGeom prst="rect">
            <a:avLst/>
          </a:prstGeom>
        </p:spPr>
        <p:txBody>
          <a:bodyPr/>
          <a:lstStyle>
            <a:lvl1pPr algn="l" defTabSz="342900" rtl="0" eaLnBrk="1" latinLnBrk="0" hangingPunct="1">
              <a:spcBef>
                <a:spcPct val="0"/>
              </a:spcBef>
              <a:buNone/>
              <a:defRPr sz="1800" b="1" i="0" kern="1200">
                <a:solidFill>
                  <a:schemeClr val="accent1"/>
                </a:solidFill>
                <a:latin typeface="Arial Bold"/>
                <a:ea typeface="+mj-ea"/>
                <a:cs typeface="Arial Bold"/>
              </a:defRPr>
            </a:lvl1pPr>
          </a:lstStyle>
          <a:p>
            <a:r>
              <a:rPr lang="en-US" sz="3600" dirty="0" smtClean="0"/>
              <a:t>Human Speech Recognition</a:t>
            </a:r>
            <a:endParaRPr lang="en-US" sz="3600" dirty="0"/>
          </a:p>
        </p:txBody>
      </p:sp>
      <p:sp>
        <p:nvSpPr>
          <p:cNvPr id="2" name="TextBox 1"/>
          <p:cNvSpPr txBox="1"/>
          <p:nvPr/>
        </p:nvSpPr>
        <p:spPr>
          <a:xfrm>
            <a:off x="457200" y="5815610"/>
            <a:ext cx="4420890" cy="369332"/>
          </a:xfrm>
          <a:prstGeom prst="rect">
            <a:avLst/>
          </a:prstGeom>
          <a:noFill/>
        </p:spPr>
        <p:txBody>
          <a:bodyPr wrap="none" rtlCol="0">
            <a:spAutoFit/>
          </a:bodyPr>
          <a:lstStyle/>
          <a:p>
            <a:r>
              <a:rPr lang="en-US" dirty="0" smtClean="0"/>
              <a:t>Was 23% in 2013, and over 35% in 2012.</a:t>
            </a:r>
            <a:endParaRPr lang="en-US" dirty="0"/>
          </a:p>
        </p:txBody>
      </p:sp>
      <p:sp>
        <p:nvSpPr>
          <p:cNvPr id="5" name="TextBox 4"/>
          <p:cNvSpPr txBox="1"/>
          <p:nvPr/>
        </p:nvSpPr>
        <p:spPr>
          <a:xfrm>
            <a:off x="179741" y="6284363"/>
            <a:ext cx="8731878" cy="307777"/>
          </a:xfrm>
          <a:prstGeom prst="rect">
            <a:avLst/>
          </a:prstGeom>
          <a:noFill/>
        </p:spPr>
        <p:txBody>
          <a:bodyPr wrap="none" rtlCol="0">
            <a:spAutoFit/>
          </a:bodyPr>
          <a:lstStyle/>
          <a:p>
            <a:r>
              <a:rPr lang="en-US" sz="1400" dirty="0">
                <a:hlinkClick r:id="rId4"/>
              </a:rPr>
              <a:t>https://venturebeat.com/2017/05/17/googles-speech-recognition-technology-now-has-a-4-9-word-error-rate</a:t>
            </a:r>
            <a:r>
              <a:rPr lang="en-US" sz="1400" dirty="0" smtClean="0">
                <a:hlinkClick r:id="rId4"/>
              </a:rPr>
              <a:t>/</a:t>
            </a:r>
            <a:r>
              <a:rPr lang="en-US" sz="1400" dirty="0" smtClean="0"/>
              <a:t> </a:t>
            </a:r>
            <a:endParaRPr lang="en-US" sz="1400" dirty="0"/>
          </a:p>
        </p:txBody>
      </p:sp>
    </p:spTree>
    <p:extLst>
      <p:ext uri="{BB962C8B-B14F-4D97-AF65-F5344CB8AC3E}">
        <p14:creationId xmlns:p14="http://schemas.microsoft.com/office/powerpoint/2010/main" val="385329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EU General Data Protection Regulation</a:t>
            </a:r>
            <a:endParaRPr lang="en-US" dirty="0"/>
          </a:p>
        </p:txBody>
      </p:sp>
      <p:sp>
        <p:nvSpPr>
          <p:cNvPr id="5" name="Content Placeholder 4"/>
          <p:cNvSpPr>
            <a:spLocks noGrp="1"/>
          </p:cNvSpPr>
          <p:nvPr>
            <p:ph idx="1"/>
          </p:nvPr>
        </p:nvSpPr>
        <p:spPr/>
        <p:txBody>
          <a:bodyPr>
            <a:normAutofit/>
          </a:bodyPr>
          <a:lstStyle/>
          <a:p>
            <a:r>
              <a:rPr lang="en-US" sz="3200" dirty="0"/>
              <a:t>Requires </a:t>
            </a:r>
            <a:r>
              <a:rPr lang="en-US" sz="3200" b="1" i="1" dirty="0"/>
              <a:t>securing</a:t>
            </a:r>
            <a:r>
              <a:rPr lang="en-US" sz="3200" dirty="0"/>
              <a:t> personal </a:t>
            </a:r>
            <a:r>
              <a:rPr lang="en-US" sz="3200" dirty="0" smtClean="0"/>
              <a:t>data</a:t>
            </a:r>
          </a:p>
          <a:p>
            <a:r>
              <a:rPr lang="en-US" sz="3200" dirty="0" smtClean="0"/>
              <a:t>Provides </a:t>
            </a:r>
            <a:r>
              <a:rPr lang="en-US" sz="3200" dirty="0"/>
              <a:t>an </a:t>
            </a:r>
            <a:r>
              <a:rPr lang="en-US" sz="3200" b="1" i="1" dirty="0"/>
              <a:t>opt out</a:t>
            </a:r>
            <a:r>
              <a:rPr lang="en-US" sz="3200" dirty="0"/>
              <a:t> on any data </a:t>
            </a:r>
            <a:r>
              <a:rPr lang="en-US" sz="3200" dirty="0" smtClean="0"/>
              <a:t>collection</a:t>
            </a:r>
          </a:p>
          <a:p>
            <a:r>
              <a:rPr lang="en-US" sz="3200" dirty="0" smtClean="0"/>
              <a:t>Puts </a:t>
            </a:r>
            <a:r>
              <a:rPr lang="en-US" sz="3200" b="1" i="1" dirty="0"/>
              <a:t>limitations</a:t>
            </a:r>
            <a:r>
              <a:rPr lang="en-US" sz="3200" dirty="0"/>
              <a:t> around </a:t>
            </a:r>
            <a:r>
              <a:rPr lang="en-US" sz="3200" b="1" i="1" dirty="0"/>
              <a:t>profiling</a:t>
            </a:r>
            <a:endParaRPr lang="en-US" sz="3050" b="1" i="1" dirty="0"/>
          </a:p>
          <a:p>
            <a:endParaRPr lang="en-US" sz="3200" dirty="0" smtClean="0"/>
          </a:p>
          <a:p>
            <a:pPr marL="65151" indent="0">
              <a:buNone/>
            </a:pPr>
            <a:endParaRPr lang="en-US" sz="3050" dirty="0" smtClean="0"/>
          </a:p>
        </p:txBody>
      </p:sp>
      <p:sp>
        <p:nvSpPr>
          <p:cNvPr id="6" name="Text Placeholder 5"/>
          <p:cNvSpPr>
            <a:spLocks noGrp="1"/>
          </p:cNvSpPr>
          <p:nvPr>
            <p:ph type="body" sz="quarter" idx="16"/>
          </p:nvPr>
        </p:nvSpPr>
        <p:spPr/>
        <p:txBody>
          <a:bodyPr/>
          <a:lstStyle/>
          <a:p>
            <a:endParaRPr lang="en-US"/>
          </a:p>
        </p:txBody>
      </p:sp>
      <p:pic>
        <p:nvPicPr>
          <p:cNvPr id="7" name="Picture 6"/>
          <p:cNvPicPr>
            <a:picLocks noChangeAspect="1"/>
          </p:cNvPicPr>
          <p:nvPr/>
        </p:nvPicPr>
        <p:blipFill>
          <a:blip r:embed="rId2"/>
          <a:stretch>
            <a:fillRect/>
          </a:stretch>
        </p:blipFill>
        <p:spPr>
          <a:xfrm>
            <a:off x="851523" y="3508780"/>
            <a:ext cx="7203265" cy="2946072"/>
          </a:xfrm>
          <a:prstGeom prst="rect">
            <a:avLst/>
          </a:prstGeom>
        </p:spPr>
      </p:pic>
    </p:spTree>
    <p:extLst>
      <p:ext uri="{BB962C8B-B14F-4D97-AF65-F5344CB8AC3E}">
        <p14:creationId xmlns:p14="http://schemas.microsoft.com/office/powerpoint/2010/main" val="19776584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The Right to an Explanation</a:t>
            </a:r>
            <a:endParaRPr lang="en-US" sz="3600" dirty="0"/>
          </a:p>
        </p:txBody>
      </p:sp>
      <p:sp>
        <p:nvSpPr>
          <p:cNvPr id="5" name="Content Placeholder 4"/>
          <p:cNvSpPr>
            <a:spLocks noGrp="1"/>
          </p:cNvSpPr>
          <p:nvPr>
            <p:ph idx="1"/>
          </p:nvPr>
        </p:nvSpPr>
        <p:spPr/>
        <p:txBody>
          <a:bodyPr>
            <a:normAutofit/>
          </a:bodyPr>
          <a:lstStyle/>
          <a:p>
            <a:pPr marL="65151" indent="0">
              <a:buNone/>
            </a:pPr>
            <a:r>
              <a:rPr lang="en-US" sz="3200" dirty="0" smtClean="0"/>
              <a:t>“The data subject shall have the right to obtain </a:t>
            </a:r>
            <a:r>
              <a:rPr lang="is-IS" sz="3200" dirty="0" smtClean="0"/>
              <a:t>… </a:t>
            </a:r>
            <a:r>
              <a:rPr lang="en-US" sz="3200" dirty="0"/>
              <a:t>the existence of automated decision-making, including </a:t>
            </a:r>
            <a:r>
              <a:rPr lang="en-US" sz="3200" dirty="0" smtClean="0"/>
              <a:t>profiling </a:t>
            </a:r>
            <a:r>
              <a:rPr lang="is-IS" sz="3200" dirty="0" smtClean="0"/>
              <a:t>… </a:t>
            </a:r>
            <a:r>
              <a:rPr lang="en-US" sz="3200" b="1" i="1" dirty="0" smtClean="0">
                <a:solidFill>
                  <a:schemeClr val="accent1"/>
                </a:solidFill>
              </a:rPr>
              <a:t>meaningful </a:t>
            </a:r>
            <a:r>
              <a:rPr lang="en-US" sz="3200" b="1" i="1" dirty="0">
                <a:solidFill>
                  <a:schemeClr val="accent1"/>
                </a:solidFill>
              </a:rPr>
              <a:t>information about the logic</a:t>
            </a:r>
            <a:r>
              <a:rPr lang="en-US" sz="3200" b="1" i="1" dirty="0"/>
              <a:t> </a:t>
            </a:r>
            <a:r>
              <a:rPr lang="en-US" sz="3200" dirty="0"/>
              <a:t>involved, as well as the </a:t>
            </a:r>
            <a:r>
              <a:rPr lang="en-US" sz="3200" b="1" i="1" dirty="0">
                <a:solidFill>
                  <a:schemeClr val="accent1"/>
                </a:solidFill>
              </a:rPr>
              <a:t>significance and the envisaged consequences</a:t>
            </a:r>
            <a:r>
              <a:rPr lang="en-US" sz="3200" dirty="0"/>
              <a:t> of such processing for the data subject</a:t>
            </a:r>
            <a:r>
              <a:rPr lang="en-US" sz="3200" dirty="0" smtClean="0"/>
              <a:t>.”</a:t>
            </a:r>
          </a:p>
          <a:p>
            <a:pPr marL="65151" indent="0" algn="r">
              <a:buNone/>
            </a:pPr>
            <a:endParaRPr lang="en-US" sz="3200" dirty="0" smtClean="0"/>
          </a:p>
          <a:p>
            <a:pPr marL="65151" indent="0" algn="r">
              <a:buNone/>
            </a:pPr>
            <a:r>
              <a:rPr lang="en-US" sz="3200" dirty="0" smtClean="0"/>
              <a:t>GDPR Chapter 3, Article 15</a:t>
            </a:r>
            <a:endParaRPr lang="en-US" sz="3200" dirty="0"/>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820149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Data Ethnography</a:t>
            </a:r>
            <a:endParaRPr lang="en-US" sz="3600" dirty="0"/>
          </a:p>
        </p:txBody>
      </p:sp>
      <p:pic>
        <p:nvPicPr>
          <p:cNvPr id="5" name="Content Placeholder 4"/>
          <p:cNvPicPr>
            <a:picLocks noGrp="1" noChangeAspect="1"/>
          </p:cNvPicPr>
          <p:nvPr>
            <p:ph idx="1"/>
          </p:nvPr>
        </p:nvPicPr>
        <p:blipFill>
          <a:blip r:embed="rId2"/>
          <a:stretch>
            <a:fillRect/>
          </a:stretch>
        </p:blipFill>
        <p:spPr>
          <a:xfrm>
            <a:off x="1584005" y="1500188"/>
            <a:ext cx="5983927" cy="4897437"/>
          </a:xfrm>
          <a:prstGeom prst="rect">
            <a:avLst/>
          </a:prstGeom>
        </p:spPr>
      </p:pic>
      <p:sp>
        <p:nvSpPr>
          <p:cNvPr id="4" name="Text Placeholder 3"/>
          <p:cNvSpPr>
            <a:spLocks noGrp="1"/>
          </p:cNvSpPr>
          <p:nvPr>
            <p:ph type="body" sz="quarter" idx="16"/>
          </p:nvPr>
        </p:nvSpPr>
        <p:spPr/>
        <p:txBody>
          <a:bodyPr/>
          <a:lstStyle/>
          <a:p>
            <a:r>
              <a:rPr lang="en-US" sz="1200" dirty="0">
                <a:hlinkClick r:id="rId3"/>
              </a:rPr>
              <a:t>https://</a:t>
            </a:r>
            <a:r>
              <a:rPr lang="en-US" sz="1200" dirty="0" smtClean="0">
                <a:hlinkClick r:id="rId3"/>
              </a:rPr>
              <a:t>www.fastcodesign.com/90134155/the-most-crucial-design-job-of-the-future</a:t>
            </a:r>
            <a:r>
              <a:rPr lang="en-US" sz="1200" dirty="0" smtClean="0"/>
              <a:t> </a:t>
            </a:r>
            <a:endParaRPr lang="en-US" sz="1200" dirty="0"/>
          </a:p>
        </p:txBody>
      </p:sp>
    </p:spTree>
    <p:extLst>
      <p:ext uri="{BB962C8B-B14F-4D97-AF65-F5344CB8AC3E}">
        <p14:creationId xmlns:p14="http://schemas.microsoft.com/office/powerpoint/2010/main" val="2020546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Ethnography</a:t>
            </a:r>
            <a:endParaRPr lang="en-US" dirty="0"/>
          </a:p>
        </p:txBody>
      </p:sp>
      <p:sp>
        <p:nvSpPr>
          <p:cNvPr id="5" name="Content Placeholder 4"/>
          <p:cNvSpPr>
            <a:spLocks noGrp="1"/>
          </p:cNvSpPr>
          <p:nvPr>
            <p:ph idx="1"/>
          </p:nvPr>
        </p:nvSpPr>
        <p:spPr/>
        <p:txBody>
          <a:bodyPr>
            <a:normAutofit/>
          </a:bodyPr>
          <a:lstStyle/>
          <a:p>
            <a:pPr marL="0" lvl="0" indent="0" defTabSz="914400">
              <a:spcBef>
                <a:spcPts val="0"/>
              </a:spcBef>
              <a:buNone/>
            </a:pPr>
            <a:r>
              <a:rPr lang="en-US" sz="3600" dirty="0" smtClean="0"/>
              <a:t>“</a:t>
            </a:r>
            <a:r>
              <a:rPr lang="en-US" sz="3600" dirty="0"/>
              <a:t>I advocate we need data ethnography, a term I define as the </a:t>
            </a:r>
            <a:r>
              <a:rPr lang="en-US" sz="3600" b="1" i="1" dirty="0">
                <a:solidFill>
                  <a:schemeClr val="accent1"/>
                </a:solidFill>
              </a:rPr>
              <a:t>study of the data</a:t>
            </a:r>
            <a:r>
              <a:rPr lang="en-US" sz="3600" dirty="0"/>
              <a:t> that feeds technology, looking at it from a </a:t>
            </a:r>
            <a:r>
              <a:rPr lang="en-US" sz="3600" b="1" i="1" dirty="0">
                <a:solidFill>
                  <a:schemeClr val="accent1"/>
                </a:solidFill>
              </a:rPr>
              <a:t>cultural perspective</a:t>
            </a:r>
            <a:r>
              <a:rPr lang="en-US" sz="3600" dirty="0"/>
              <a:t> as well as a data science perspective</a:t>
            </a:r>
            <a:r>
              <a:rPr lang="en-US" sz="3600" dirty="0" smtClean="0"/>
              <a:t>.”</a:t>
            </a:r>
            <a:endParaRPr lang="en-US" sz="3600" dirty="0"/>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0002814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Is this not metadata?</a:t>
            </a:r>
            <a:endParaRPr lang="en-US" sz="3600" dirty="0"/>
          </a:p>
        </p:txBody>
      </p:sp>
      <p:sp>
        <p:nvSpPr>
          <p:cNvPr id="5" name="Content Placeholder 4"/>
          <p:cNvSpPr>
            <a:spLocks noGrp="1"/>
          </p:cNvSpPr>
          <p:nvPr>
            <p:ph idx="1"/>
          </p:nvPr>
        </p:nvSpPr>
        <p:spPr/>
        <p:txBody>
          <a:bodyPr>
            <a:normAutofit/>
          </a:bodyPr>
          <a:lstStyle/>
          <a:p>
            <a:r>
              <a:rPr lang="en-US" sz="3200" dirty="0" smtClean="0"/>
              <a:t>“</a:t>
            </a:r>
            <a:r>
              <a:rPr lang="en-US" sz="3200" dirty="0"/>
              <a:t>social media data, Twitter, 2021, U.S., 75% male users ages 35-40, 50% white.” </a:t>
            </a:r>
            <a:endParaRPr lang="en-US" sz="3200" dirty="0" smtClean="0"/>
          </a:p>
          <a:p>
            <a:endParaRPr lang="en-US" sz="3200" dirty="0"/>
          </a:p>
        </p:txBody>
      </p:sp>
      <p:sp>
        <p:nvSpPr>
          <p:cNvPr id="6" name="Text Placeholder 5"/>
          <p:cNvSpPr>
            <a:spLocks noGrp="1"/>
          </p:cNvSpPr>
          <p:nvPr>
            <p:ph type="body" sz="quarter" idx="16"/>
          </p:nvPr>
        </p:nvSpPr>
        <p:spPr>
          <a:xfrm>
            <a:off x="198600" y="6511448"/>
            <a:ext cx="7614141" cy="263067"/>
          </a:xfrm>
        </p:spPr>
        <p:txBody>
          <a:bodyPr/>
          <a:lstStyle/>
          <a:p>
            <a:r>
              <a:rPr lang="en-US" sz="1200" dirty="0" smtClean="0"/>
              <a:t>Quote and Image from</a:t>
            </a:r>
            <a:r>
              <a:rPr lang="en-US" sz="1200" dirty="0"/>
              <a:t>: </a:t>
            </a:r>
            <a:r>
              <a:rPr lang="en-US" sz="1200" dirty="0">
                <a:hlinkClick r:id="rId2"/>
              </a:rPr>
              <a:t>https</a:t>
            </a:r>
            <a:r>
              <a:rPr lang="en-US" sz="1200">
                <a:hlinkClick r:id="rId2"/>
              </a:rPr>
              <a:t>://</a:t>
            </a:r>
            <a:r>
              <a:rPr lang="en-US" sz="1200" dirty="0" smtClean="0">
                <a:hlinkClick r:id="rId2"/>
              </a:rPr>
              <a:t>www.fastcodesign.com/90134155/the-most-crucial-design-job-of-the-future</a:t>
            </a:r>
            <a:r>
              <a:rPr lang="en-US" sz="1200" dirty="0" smtClean="0"/>
              <a:t> </a:t>
            </a:r>
            <a:endParaRPr lang="en-US" sz="1200" dirty="0"/>
          </a:p>
        </p:txBody>
      </p:sp>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90109" y="2891118"/>
            <a:ext cx="6972498" cy="3321423"/>
          </a:xfrm>
          <a:prstGeom prst="rect">
            <a:avLst/>
          </a:prstGeom>
          <a:ln>
            <a:solidFill>
              <a:schemeClr val="tx1"/>
            </a:solidFill>
          </a:ln>
        </p:spPr>
      </p:pic>
    </p:spTree>
    <p:extLst>
      <p:ext uri="{BB962C8B-B14F-4D97-AF65-F5344CB8AC3E}">
        <p14:creationId xmlns:p14="http://schemas.microsoft.com/office/powerpoint/2010/main" val="1196938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Librarians as Data Ethnographers</a:t>
            </a:r>
            <a:endParaRPr lang="en-US" sz="3600" dirty="0"/>
          </a:p>
        </p:txBody>
      </p:sp>
      <p:sp>
        <p:nvSpPr>
          <p:cNvPr id="3" name="Content Placeholder 2"/>
          <p:cNvSpPr>
            <a:spLocks noGrp="1"/>
          </p:cNvSpPr>
          <p:nvPr>
            <p:ph idx="1"/>
          </p:nvPr>
        </p:nvSpPr>
        <p:spPr/>
        <p:txBody>
          <a:bodyPr anchor="ctr">
            <a:normAutofit/>
          </a:bodyPr>
          <a:lstStyle/>
          <a:p>
            <a:pPr marL="65151" indent="0">
              <a:buNone/>
            </a:pPr>
            <a:r>
              <a:rPr lang="en-US" sz="3600" dirty="0" smtClean="0"/>
              <a:t>Librarians have experience:</a:t>
            </a:r>
          </a:p>
          <a:p>
            <a:r>
              <a:rPr lang="en-US" sz="3200" dirty="0" smtClean="0"/>
              <a:t>Evaluating Information Quality</a:t>
            </a:r>
          </a:p>
          <a:p>
            <a:r>
              <a:rPr lang="en-US" sz="3200" dirty="0" smtClean="0"/>
              <a:t>Documenting and cataloging resources</a:t>
            </a:r>
          </a:p>
          <a:p>
            <a:r>
              <a:rPr lang="en-US" sz="3200" dirty="0" smtClean="0"/>
              <a:t>Documenting provenance</a:t>
            </a:r>
            <a:endParaRPr lang="en-US" sz="3200" dirty="0"/>
          </a:p>
          <a:p>
            <a:endParaRPr lang="en-US" sz="3200" dirty="0"/>
          </a:p>
          <a:p>
            <a:pPr marL="65151" indent="0">
              <a:buNone/>
            </a:pPr>
            <a:r>
              <a:rPr lang="en-US" sz="3600" dirty="0" smtClean="0"/>
              <a:t>Libraries are invested in:</a:t>
            </a:r>
          </a:p>
          <a:p>
            <a:r>
              <a:rPr lang="en-US" sz="3200" dirty="0" smtClean="0"/>
              <a:t>Social Justice </a:t>
            </a:r>
          </a:p>
          <a:p>
            <a:r>
              <a:rPr lang="en-US" sz="3200" dirty="0" smtClean="0"/>
              <a:t>Critical Theory</a:t>
            </a:r>
            <a:endParaRPr lang="en-US" sz="3200"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276522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Many roles for libraries</a:t>
            </a:r>
            <a:endParaRPr lang="en-US" sz="3600" dirty="0"/>
          </a:p>
        </p:txBody>
      </p:sp>
      <p:sp>
        <p:nvSpPr>
          <p:cNvPr id="3" name="Content Placeholder 2"/>
          <p:cNvSpPr>
            <a:spLocks noGrp="1"/>
          </p:cNvSpPr>
          <p:nvPr>
            <p:ph idx="1"/>
          </p:nvPr>
        </p:nvSpPr>
        <p:spPr/>
        <p:txBody>
          <a:bodyPr>
            <a:normAutofit fontScale="92500" lnSpcReduction="10000"/>
          </a:bodyPr>
          <a:lstStyle/>
          <a:p>
            <a:r>
              <a:rPr lang="en-US" sz="3200" dirty="0" smtClean="0"/>
              <a:t>Curate and </a:t>
            </a:r>
            <a:r>
              <a:rPr lang="en-US" sz="3200" b="1" i="1" dirty="0" smtClean="0">
                <a:solidFill>
                  <a:schemeClr val="accent1"/>
                </a:solidFill>
              </a:rPr>
              <a:t>assess</a:t>
            </a:r>
            <a:r>
              <a:rPr lang="en-US" sz="3200" dirty="0" smtClean="0">
                <a:solidFill>
                  <a:schemeClr val="accent1"/>
                </a:solidFill>
              </a:rPr>
              <a:t> </a:t>
            </a:r>
            <a:r>
              <a:rPr lang="en-US" sz="3200" dirty="0" smtClean="0"/>
              <a:t>datasets</a:t>
            </a:r>
          </a:p>
          <a:p>
            <a:r>
              <a:rPr lang="en-US" sz="3200" dirty="0" smtClean="0"/>
              <a:t>Identify </a:t>
            </a:r>
            <a:r>
              <a:rPr lang="en-US" sz="3200" b="1" i="1" dirty="0" smtClean="0">
                <a:solidFill>
                  <a:schemeClr val="accent1"/>
                </a:solidFill>
              </a:rPr>
              <a:t>bias</a:t>
            </a:r>
            <a:r>
              <a:rPr lang="en-US" sz="3200" dirty="0" smtClean="0">
                <a:solidFill>
                  <a:schemeClr val="accent1"/>
                </a:solidFill>
              </a:rPr>
              <a:t> </a:t>
            </a:r>
            <a:r>
              <a:rPr lang="en-US" sz="3200" dirty="0" smtClean="0"/>
              <a:t>in datasets</a:t>
            </a:r>
          </a:p>
          <a:p>
            <a:r>
              <a:rPr lang="en-US" sz="3200" dirty="0" smtClean="0"/>
              <a:t>Help ML students understand these biases</a:t>
            </a:r>
          </a:p>
          <a:p>
            <a:r>
              <a:rPr lang="en-US" sz="3200" dirty="0" smtClean="0"/>
              <a:t>Teach </a:t>
            </a:r>
            <a:r>
              <a:rPr lang="en-US" sz="3200" b="1" i="1" dirty="0">
                <a:solidFill>
                  <a:schemeClr val="accent1"/>
                </a:solidFill>
              </a:rPr>
              <a:t>a</a:t>
            </a:r>
            <a:r>
              <a:rPr lang="en-US" sz="3200" b="1" i="1" dirty="0" smtClean="0">
                <a:solidFill>
                  <a:schemeClr val="accent1"/>
                </a:solidFill>
              </a:rPr>
              <a:t>lgorithmic literacy</a:t>
            </a:r>
          </a:p>
          <a:p>
            <a:r>
              <a:rPr lang="en-US" sz="3200" dirty="0" smtClean="0"/>
              <a:t>Become (and training) </a:t>
            </a:r>
            <a:r>
              <a:rPr lang="en-US" sz="3200" b="1" i="1" dirty="0" smtClean="0">
                <a:solidFill>
                  <a:schemeClr val="accent1"/>
                </a:solidFill>
              </a:rPr>
              <a:t>Data Ethnographers</a:t>
            </a:r>
          </a:p>
          <a:p>
            <a:r>
              <a:rPr lang="en-US" sz="3200" dirty="0" smtClean="0"/>
              <a:t>Contribute to </a:t>
            </a:r>
            <a:r>
              <a:rPr lang="en-US" sz="3200" b="1" i="1" dirty="0" smtClean="0">
                <a:solidFill>
                  <a:schemeClr val="accent1"/>
                </a:solidFill>
              </a:rPr>
              <a:t>standardization </a:t>
            </a:r>
            <a:r>
              <a:rPr lang="en-US" sz="3200" dirty="0" smtClean="0">
                <a:solidFill>
                  <a:schemeClr val="tx1"/>
                </a:solidFill>
              </a:rPr>
              <a:t>around </a:t>
            </a:r>
            <a:r>
              <a:rPr lang="en-US" sz="3200" dirty="0" smtClean="0"/>
              <a:t>data management and interoperability</a:t>
            </a:r>
            <a:endParaRPr lang="en-US" sz="3200" b="1" i="1" dirty="0" smtClean="0">
              <a:solidFill>
                <a:schemeClr val="accent1"/>
              </a:solidFill>
            </a:endParaRPr>
          </a:p>
          <a:p>
            <a:endParaRPr lang="en-US" sz="3200" b="1" i="1" dirty="0">
              <a:solidFill>
                <a:schemeClr val="accent1"/>
              </a:solidFill>
            </a:endParaRPr>
          </a:p>
          <a:p>
            <a:r>
              <a:rPr lang="en-US" sz="3200" b="1" i="1" dirty="0" smtClean="0">
                <a:solidFill>
                  <a:schemeClr val="accent1"/>
                </a:solidFill>
              </a:rPr>
              <a:t>But we must first develop machine learning expertise!</a:t>
            </a:r>
            <a:endParaRPr lang="en-US" sz="3200" b="1" dirty="0" smtClean="0">
              <a:solidFill>
                <a:schemeClr val="accent1"/>
              </a:solidFill>
            </a:endParaRPr>
          </a:p>
          <a:p>
            <a:endParaRPr lang="en-US" sz="3200" dirty="0"/>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2733683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83145" y="3444020"/>
            <a:ext cx="3832412" cy="2058524"/>
          </a:xfrm>
          <a:prstGeom prst="rect">
            <a:avLst/>
          </a:prstGeom>
        </p:spPr>
      </p:pic>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r>
              <a:rPr lang="en-US" dirty="0" smtClean="0"/>
              <a:t>Hints of investment</a:t>
            </a:r>
            <a:endParaRPr lang="en-US" dirty="0"/>
          </a:p>
        </p:txBody>
      </p:sp>
      <p:pic>
        <p:nvPicPr>
          <p:cNvPr id="4" name="Picture 3"/>
          <p:cNvPicPr>
            <a:picLocks noChangeAspect="1"/>
          </p:cNvPicPr>
          <p:nvPr/>
        </p:nvPicPr>
        <p:blipFill>
          <a:blip r:embed="rId3"/>
          <a:stretch>
            <a:fillRect/>
          </a:stretch>
        </p:blipFill>
        <p:spPr>
          <a:xfrm>
            <a:off x="2627106" y="1296245"/>
            <a:ext cx="5802287" cy="2536762"/>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215557" y="4047563"/>
            <a:ext cx="4625789" cy="2376438"/>
          </a:xfrm>
          <a:prstGeom prst="rect">
            <a:avLst/>
          </a:prstGeom>
        </p:spPr>
      </p:pic>
      <p:sp>
        <p:nvSpPr>
          <p:cNvPr id="7" name="Rectangle 6"/>
          <p:cNvSpPr/>
          <p:nvPr/>
        </p:nvSpPr>
        <p:spPr>
          <a:xfrm>
            <a:off x="179741" y="5860150"/>
            <a:ext cx="3765248" cy="738664"/>
          </a:xfrm>
          <a:prstGeom prst="rect">
            <a:avLst/>
          </a:prstGeom>
        </p:spPr>
        <p:txBody>
          <a:bodyPr wrap="square">
            <a:spAutoFit/>
          </a:bodyPr>
          <a:lstStyle/>
          <a:p>
            <a:r>
              <a:rPr lang="en-US" sz="1400" dirty="0">
                <a:hlinkClick r:id="rId5"/>
              </a:rPr>
              <a:t>https://future-of-libraries.mit.edu</a:t>
            </a:r>
            <a:r>
              <a:rPr lang="en-US" sz="1400" dirty="0" smtClean="0">
                <a:hlinkClick r:id="rId5"/>
              </a:rPr>
              <a:t>/</a:t>
            </a:r>
            <a:endParaRPr lang="en-US" sz="1400" dirty="0" smtClean="0"/>
          </a:p>
          <a:p>
            <a:r>
              <a:rPr lang="en-US" sz="1400" dirty="0">
                <a:hlinkClick r:id="rId6"/>
              </a:rPr>
              <a:t>http://msdse.org</a:t>
            </a:r>
            <a:r>
              <a:rPr lang="en-US" sz="1400" dirty="0" smtClean="0">
                <a:hlinkClick r:id="rId6"/>
              </a:rPr>
              <a:t>/</a:t>
            </a:r>
            <a:r>
              <a:rPr lang="en-US" sz="1400" dirty="0" smtClean="0"/>
              <a:t> </a:t>
            </a:r>
          </a:p>
          <a:p>
            <a:r>
              <a:rPr lang="en-US" sz="1400" dirty="0" smtClean="0">
                <a:hlinkClick r:id="rId7"/>
              </a:rPr>
              <a:t>https</a:t>
            </a:r>
            <a:r>
              <a:rPr lang="en-US" sz="1400" dirty="0">
                <a:hlinkClick r:id="rId7"/>
              </a:rPr>
              <a:t>://</a:t>
            </a:r>
            <a:r>
              <a:rPr lang="en-US" sz="1400" dirty="0" smtClean="0">
                <a:hlinkClick r:id="rId7"/>
              </a:rPr>
              <a:t>youtu.be/L0G9JsPMEXY</a:t>
            </a:r>
            <a:r>
              <a:rPr lang="en-US" sz="1400" dirty="0" smtClean="0"/>
              <a:t> </a:t>
            </a:r>
          </a:p>
        </p:txBody>
      </p:sp>
    </p:spTree>
    <p:extLst>
      <p:ext uri="{BB962C8B-B14F-4D97-AF65-F5344CB8AC3E}">
        <p14:creationId xmlns:p14="http://schemas.microsoft.com/office/powerpoint/2010/main" val="2453816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Summary</a:t>
            </a:r>
            <a:endParaRPr lang="en-US" sz="3600" dirty="0"/>
          </a:p>
        </p:txBody>
      </p:sp>
      <p:sp>
        <p:nvSpPr>
          <p:cNvPr id="5" name="Content Placeholder 4"/>
          <p:cNvSpPr>
            <a:spLocks noGrp="1"/>
          </p:cNvSpPr>
          <p:nvPr>
            <p:ph idx="1"/>
          </p:nvPr>
        </p:nvSpPr>
        <p:spPr/>
        <p:txBody>
          <a:bodyPr>
            <a:normAutofit/>
          </a:bodyPr>
          <a:lstStyle/>
          <a:p>
            <a:r>
              <a:rPr lang="en-US" sz="3200" dirty="0" smtClean="0"/>
              <a:t>AI has </a:t>
            </a:r>
            <a:r>
              <a:rPr lang="en-US" sz="3200" b="1" i="1" dirty="0" smtClean="0">
                <a:solidFill>
                  <a:schemeClr val="accent1"/>
                </a:solidFill>
              </a:rPr>
              <a:t>advanced</a:t>
            </a:r>
            <a:r>
              <a:rPr lang="en-US" sz="3200" dirty="0" smtClean="0">
                <a:solidFill>
                  <a:schemeClr val="accent1"/>
                </a:solidFill>
              </a:rPr>
              <a:t> </a:t>
            </a:r>
            <a:r>
              <a:rPr lang="en-US" sz="3200" dirty="0" smtClean="0"/>
              <a:t>significantly</a:t>
            </a:r>
          </a:p>
          <a:p>
            <a:r>
              <a:rPr lang="en-US" sz="3200" dirty="0" smtClean="0"/>
              <a:t>This has great potential for </a:t>
            </a:r>
            <a:r>
              <a:rPr lang="en-US" sz="3200" b="1" i="1" dirty="0" smtClean="0">
                <a:solidFill>
                  <a:schemeClr val="accent1"/>
                </a:solidFill>
              </a:rPr>
              <a:t>social good</a:t>
            </a:r>
          </a:p>
          <a:p>
            <a:r>
              <a:rPr lang="en-US" sz="3200" dirty="0" smtClean="0"/>
              <a:t>There is a downside and a risk of </a:t>
            </a:r>
            <a:r>
              <a:rPr lang="en-US" sz="3200" b="1" i="1" dirty="0" smtClean="0">
                <a:solidFill>
                  <a:schemeClr val="accent1"/>
                </a:solidFill>
              </a:rPr>
              <a:t>algorithmic injustice</a:t>
            </a:r>
          </a:p>
          <a:p>
            <a:r>
              <a:rPr lang="en-US" sz="3200" dirty="0" smtClean="0">
                <a:solidFill>
                  <a:schemeClr val="tx1"/>
                </a:solidFill>
              </a:rPr>
              <a:t>Libraries can help to </a:t>
            </a:r>
            <a:r>
              <a:rPr lang="en-US" sz="3200" b="1" i="1" dirty="0" smtClean="0">
                <a:solidFill>
                  <a:schemeClr val="accent1"/>
                </a:solidFill>
              </a:rPr>
              <a:t>mitigating</a:t>
            </a:r>
            <a:r>
              <a:rPr lang="en-US" sz="3200" dirty="0" smtClean="0">
                <a:solidFill>
                  <a:schemeClr val="accent1"/>
                </a:solidFill>
              </a:rPr>
              <a:t> </a:t>
            </a:r>
            <a:r>
              <a:rPr lang="en-US" sz="3200" dirty="0" smtClean="0">
                <a:solidFill>
                  <a:schemeClr val="tx1"/>
                </a:solidFill>
              </a:rPr>
              <a:t>this injustice</a:t>
            </a:r>
          </a:p>
          <a:p>
            <a:r>
              <a:rPr lang="en-US" sz="3200" dirty="0" smtClean="0">
                <a:solidFill>
                  <a:schemeClr val="tx1"/>
                </a:solidFill>
              </a:rPr>
              <a:t>That starts by making AI and ML areas of </a:t>
            </a:r>
            <a:r>
              <a:rPr lang="en-US" sz="3200" b="1" i="1" dirty="0" smtClean="0">
                <a:solidFill>
                  <a:schemeClr val="accent1"/>
                </a:solidFill>
              </a:rPr>
              <a:t>investment</a:t>
            </a:r>
            <a:endParaRPr lang="en-US" sz="3200" b="1" i="1" dirty="0">
              <a:solidFill>
                <a:schemeClr val="accent1"/>
              </a:solidFill>
            </a:endParaRPr>
          </a:p>
        </p:txBody>
      </p:sp>
      <p:sp>
        <p:nvSpPr>
          <p:cNvPr id="6" name="Text Placeholder 5"/>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7903022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0306" y="635099"/>
            <a:ext cx="5090169" cy="962477"/>
          </a:xfrm>
        </p:spPr>
        <p:txBody>
          <a:bodyPr>
            <a:noAutofit/>
          </a:bodyPr>
          <a:lstStyle/>
          <a:p>
            <a:r>
              <a:rPr lang="en-US" sz="2400" dirty="0" smtClean="0"/>
              <a:t>Corey A Harper </a:t>
            </a:r>
          </a:p>
          <a:p>
            <a:r>
              <a:rPr lang="en-US" sz="2400" dirty="0" smtClean="0"/>
              <a:t>@</a:t>
            </a:r>
            <a:r>
              <a:rPr lang="en-US" sz="2400" dirty="0" err="1" smtClean="0"/>
              <a:t>chrpr</a:t>
            </a:r>
            <a:endParaRPr lang="en-US" sz="2400" dirty="0" smtClean="0"/>
          </a:p>
          <a:p>
            <a:r>
              <a:rPr lang="en-US" sz="2400" dirty="0" err="1" smtClean="0"/>
              <a:t>c.harper@elsevier.com</a:t>
            </a:r>
            <a:endParaRPr lang="en-US" sz="2400" dirty="0" smtClean="0"/>
          </a:p>
          <a:p>
            <a:endParaRPr lang="en-US" sz="1800" dirty="0"/>
          </a:p>
        </p:txBody>
      </p:sp>
    </p:spTree>
    <p:extLst>
      <p:ext uri="{BB962C8B-B14F-4D97-AF65-F5344CB8AC3E}">
        <p14:creationId xmlns:p14="http://schemas.microsoft.com/office/powerpoint/2010/main" val="888565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normAutofit/>
          </a:bodyPr>
          <a:lstStyle/>
          <a:p>
            <a:r>
              <a:rPr lang="en-US" sz="3600" dirty="0" smtClean="0"/>
              <a:t>Image Recognition</a:t>
            </a:r>
            <a:endParaRPr lang="en-US" sz="3600" dirty="0"/>
          </a:p>
        </p:txBody>
      </p:sp>
      <p:pic>
        <p:nvPicPr>
          <p:cNvPr id="3074" name="Picture 2" descr="mage result for imagenet error rate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97271" y="2086048"/>
            <a:ext cx="7345856" cy="344925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487513" y="6242574"/>
            <a:ext cx="5965373" cy="369332"/>
          </a:xfrm>
          <a:prstGeom prst="rect">
            <a:avLst/>
          </a:prstGeom>
        </p:spPr>
        <p:txBody>
          <a:bodyPr wrap="square">
            <a:spAutoFit/>
          </a:bodyPr>
          <a:lstStyle/>
          <a:p>
            <a:r>
              <a:rPr lang="en-US" dirty="0">
                <a:hlinkClick r:id="rId3"/>
              </a:rPr>
              <a:t>https://devblogs.nvidia.com/parallelforall/author/czhang</a:t>
            </a:r>
            <a:r>
              <a:rPr lang="en-US" dirty="0" smtClean="0">
                <a:hlinkClick r:id="rId3"/>
              </a:rPr>
              <a:t>/</a:t>
            </a:r>
            <a:r>
              <a:rPr lang="en-US" dirty="0" smtClean="0"/>
              <a:t> </a:t>
            </a:r>
            <a:endParaRPr lang="en-US" dirty="0"/>
          </a:p>
        </p:txBody>
      </p:sp>
      <p:sp>
        <p:nvSpPr>
          <p:cNvPr id="5" name="Oval 4"/>
          <p:cNvSpPr/>
          <p:nvPr/>
        </p:nvSpPr>
        <p:spPr>
          <a:xfrm>
            <a:off x="3183037" y="3495554"/>
            <a:ext cx="1250067" cy="2039750"/>
          </a:xfrm>
          <a:prstGeom prst="ellipse">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64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sz="3600" dirty="0" smtClean="0"/>
              <a:t>Deep Learning – Neural Networks</a:t>
            </a:r>
            <a:endParaRPr lang="en-US" sz="3600" dirty="0"/>
          </a:p>
        </p:txBody>
      </p:sp>
      <p:pic>
        <p:nvPicPr>
          <p:cNvPr id="4098" name="Picture 2" descr="https://upload.wikimedia.org/wikipedia/commons/thumb/4/46/Colored_neural_network.svg/300px-Colored_neural_network.sv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9567" y="1540824"/>
            <a:ext cx="4061268" cy="488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9489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a:xfrm>
            <a:off x="179740" y="601483"/>
            <a:ext cx="8489697" cy="777295"/>
          </a:xfrm>
        </p:spPr>
        <p:txBody>
          <a:bodyPr>
            <a:noAutofit/>
          </a:bodyPr>
          <a:lstStyle/>
          <a:p>
            <a:r>
              <a:rPr lang="en-US" sz="3600" smtClean="0"/>
              <a:t>AI, Machine Learning, Deep </a:t>
            </a:r>
            <a:r>
              <a:rPr lang="en-US" sz="3600" dirty="0" smtClean="0"/>
              <a:t>Learning</a:t>
            </a:r>
            <a:endParaRPr lang="en-US" sz="3600" dirty="0"/>
          </a:p>
        </p:txBody>
      </p:sp>
      <p:sp>
        <p:nvSpPr>
          <p:cNvPr id="5" name="Oval 4"/>
          <p:cNvSpPr/>
          <p:nvPr/>
        </p:nvSpPr>
        <p:spPr>
          <a:xfrm>
            <a:off x="1835273" y="1569146"/>
            <a:ext cx="5173884" cy="490766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459963" y="1528805"/>
            <a:ext cx="4268971" cy="40207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59964" y="2205318"/>
            <a:ext cx="2776370" cy="2768467"/>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ysClr val="windowText" lastClr="000000"/>
                </a:solidFill>
              </a:rPr>
              <a:t>Deep</a:t>
            </a:r>
            <a:br>
              <a:rPr lang="en-US" sz="2400" dirty="0" smtClean="0">
                <a:solidFill>
                  <a:sysClr val="windowText" lastClr="000000"/>
                </a:solidFill>
              </a:rPr>
            </a:br>
            <a:r>
              <a:rPr lang="en-US" sz="2400" dirty="0" smtClean="0">
                <a:solidFill>
                  <a:sysClr val="windowText" lastClr="000000"/>
                </a:solidFill>
              </a:rPr>
              <a:t>Learning</a:t>
            </a:r>
            <a:endParaRPr lang="en-US" sz="2400" dirty="0">
              <a:solidFill>
                <a:sysClr val="windowText" lastClr="000000"/>
              </a:solidFill>
            </a:endParaRPr>
          </a:p>
        </p:txBody>
      </p:sp>
      <p:sp>
        <p:nvSpPr>
          <p:cNvPr id="8" name="TextBox 7"/>
          <p:cNvSpPr txBox="1"/>
          <p:nvPr/>
        </p:nvSpPr>
        <p:spPr>
          <a:xfrm>
            <a:off x="4236334" y="3188698"/>
            <a:ext cx="1385316" cy="830997"/>
          </a:xfrm>
          <a:prstGeom prst="rect">
            <a:avLst/>
          </a:prstGeom>
          <a:noFill/>
        </p:spPr>
        <p:txBody>
          <a:bodyPr wrap="none" rtlCol="0">
            <a:spAutoFit/>
          </a:bodyPr>
          <a:lstStyle/>
          <a:p>
            <a:r>
              <a:rPr lang="en-US" sz="2400" dirty="0" smtClean="0"/>
              <a:t>Machine</a:t>
            </a:r>
            <a:br>
              <a:rPr lang="en-US" sz="2400" dirty="0" smtClean="0"/>
            </a:br>
            <a:r>
              <a:rPr lang="en-US" sz="2400" dirty="0" smtClean="0"/>
              <a:t>Learning</a:t>
            </a:r>
            <a:endParaRPr lang="en-US" sz="2400" dirty="0"/>
          </a:p>
        </p:txBody>
      </p:sp>
      <p:sp>
        <p:nvSpPr>
          <p:cNvPr id="10" name="TextBox 9"/>
          <p:cNvSpPr txBox="1"/>
          <p:nvPr/>
        </p:nvSpPr>
        <p:spPr>
          <a:xfrm>
            <a:off x="6104244" y="3348694"/>
            <a:ext cx="474810" cy="461665"/>
          </a:xfrm>
          <a:prstGeom prst="rect">
            <a:avLst/>
          </a:prstGeom>
          <a:noFill/>
        </p:spPr>
        <p:txBody>
          <a:bodyPr wrap="none" rtlCol="0">
            <a:spAutoFit/>
          </a:bodyPr>
          <a:lstStyle/>
          <a:p>
            <a:r>
              <a:rPr lang="en-US" sz="2400" dirty="0" smtClean="0"/>
              <a:t>AI</a:t>
            </a:r>
            <a:endParaRPr lang="en-US" sz="2400" dirty="0"/>
          </a:p>
        </p:txBody>
      </p:sp>
    </p:spTree>
    <p:extLst>
      <p:ext uri="{BB962C8B-B14F-4D97-AF65-F5344CB8AC3E}">
        <p14:creationId xmlns:p14="http://schemas.microsoft.com/office/powerpoint/2010/main" val="7505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Supervised Learning vs Unsupervised</a:t>
            </a:r>
            <a:endParaRPr lang="en-US" dirty="0"/>
          </a:p>
        </p:txBody>
      </p:sp>
      <p:sp>
        <p:nvSpPr>
          <p:cNvPr id="8" name="Text Placeholder 7"/>
          <p:cNvSpPr>
            <a:spLocks noGrp="1"/>
          </p:cNvSpPr>
          <p:nvPr>
            <p:ph type="body" sz="quarter" idx="12"/>
          </p:nvPr>
        </p:nvSpPr>
        <p:spPr>
          <a:xfrm>
            <a:off x="179741" y="601483"/>
            <a:ext cx="8674892" cy="777295"/>
          </a:xfrm>
        </p:spPr>
        <p:txBody>
          <a:bodyPr/>
          <a:lstStyle/>
          <a:p>
            <a:r>
              <a:rPr lang="en-US" sz="3600" dirty="0"/>
              <a:t>Supervised Learning vs Unsupervised</a:t>
            </a:r>
          </a:p>
          <a:p>
            <a:endParaRPr lang="en-US" dirty="0"/>
          </a:p>
        </p:txBody>
      </p:sp>
      <p:pic>
        <p:nvPicPr>
          <p:cNvPr id="5" name="Picture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9741" y="1875882"/>
            <a:ext cx="4525701" cy="3351011"/>
          </a:xfrm>
          <a:prstGeom prst="rect">
            <a:avLst/>
          </a:prstGeom>
        </p:spPr>
      </p:pic>
      <p:sp>
        <p:nvSpPr>
          <p:cNvPr id="6" name="TextBox 5"/>
          <p:cNvSpPr txBox="1"/>
          <p:nvPr/>
        </p:nvSpPr>
        <p:spPr>
          <a:xfrm>
            <a:off x="509286" y="5447992"/>
            <a:ext cx="8634714" cy="923330"/>
          </a:xfrm>
          <a:prstGeom prst="rect">
            <a:avLst/>
          </a:prstGeom>
          <a:noFill/>
        </p:spPr>
        <p:txBody>
          <a:bodyPr wrap="square" rtlCol="0">
            <a:spAutoFit/>
          </a:bodyPr>
          <a:lstStyle/>
          <a:p>
            <a:r>
              <a:rPr lang="en-US" dirty="0">
                <a:hlinkClick r:id="rId4"/>
              </a:rPr>
              <a:t>https://</a:t>
            </a:r>
            <a:r>
              <a:rPr lang="en-US" dirty="0" smtClean="0">
                <a:hlinkClick r:id="rId4"/>
              </a:rPr>
              <a:t>www.kaggle.com/c/dogs-vs-cats-redux-kernels-edition/data</a:t>
            </a:r>
            <a:r>
              <a:rPr lang="en-US" dirty="0" smtClean="0"/>
              <a:t> </a:t>
            </a:r>
          </a:p>
          <a:p>
            <a:r>
              <a:rPr lang="en-US" dirty="0">
                <a:hlinkClick r:id="rId5"/>
              </a:rPr>
              <a:t>https://www.wired.com/2012/06/google-x-neural-network</a:t>
            </a:r>
            <a:r>
              <a:rPr lang="en-US" dirty="0" smtClean="0">
                <a:hlinkClick r:id="rId5"/>
              </a:rPr>
              <a:t>/</a:t>
            </a:r>
            <a:r>
              <a:rPr lang="en-US" dirty="0" smtClean="0"/>
              <a:t> </a:t>
            </a:r>
          </a:p>
          <a:p>
            <a:r>
              <a:rPr lang="en-US" dirty="0">
                <a:hlinkClick r:id="rId6"/>
              </a:rPr>
              <a:t>https://</a:t>
            </a:r>
            <a:r>
              <a:rPr lang="en-US" dirty="0" smtClean="0">
                <a:hlinkClick r:id="rId6"/>
              </a:rPr>
              <a:t>arxiv.org/abs/1112.6209</a:t>
            </a:r>
            <a:r>
              <a:rPr lang="en-US" dirty="0" smtClean="0"/>
              <a:t> </a:t>
            </a:r>
            <a:endParaRPr lang="en-US" dirty="0"/>
          </a:p>
        </p:txBody>
      </p:sp>
      <p:pic>
        <p:nvPicPr>
          <p:cNvPr id="4" name="Picture 3"/>
          <p:cNvPicPr>
            <a:picLocks noChangeAspect="1"/>
          </p:cNvPicPr>
          <p:nvPr/>
        </p:nvPicPr>
        <p:blipFill>
          <a:blip r:embed="rId7"/>
          <a:stretch>
            <a:fillRect/>
          </a:stretch>
        </p:blipFill>
        <p:spPr>
          <a:xfrm>
            <a:off x="4279197" y="1205156"/>
            <a:ext cx="4864803" cy="4207397"/>
          </a:xfrm>
          <a:prstGeom prst="rect">
            <a:avLst/>
          </a:prstGeom>
        </p:spPr>
      </p:pic>
    </p:spTree>
    <p:extLst>
      <p:ext uri="{BB962C8B-B14F-4D97-AF65-F5344CB8AC3E}">
        <p14:creationId xmlns:p14="http://schemas.microsoft.com/office/powerpoint/2010/main" val="92474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sevier Content Slides">
  <a:themeElements>
    <a:clrScheme name="Elsevier_default">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lsevier Content Slides">
  <a:themeElements>
    <a:clrScheme name="Elsevier_default">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Elsevier Content Slides">
  <a:themeElements>
    <a:clrScheme name="Elsevier_default">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Elsevier Content Slides">
  <a:themeElements>
    <a:clrScheme name="Elsevier_default">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Elsevier Content Slides">
  <a:themeElements>
    <a:clrScheme name="Elsevier_default">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Elsevier Content Slides">
  <a:themeElements>
    <a:clrScheme name="Elsevier_default">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ver and Section divider">
  <a:themeElements>
    <a:clrScheme name="Elsevier 1">
      <a:dk1>
        <a:sysClr val="windowText" lastClr="000000"/>
      </a:dk1>
      <a:lt1>
        <a:sysClr val="window" lastClr="FFFFFF"/>
      </a:lt1>
      <a:dk2>
        <a:srgbClr val="2E373F"/>
      </a:dk2>
      <a:lt2>
        <a:srgbClr val="EEECE1"/>
      </a:lt2>
      <a:accent1>
        <a:srgbClr val="EE6D25"/>
      </a:accent1>
      <a:accent2>
        <a:srgbClr val="13648B"/>
      </a:accent2>
      <a:accent3>
        <a:srgbClr val="2FA3D5"/>
      </a:accent3>
      <a:accent4>
        <a:srgbClr val="298B49"/>
      </a:accent4>
      <a:accent5>
        <a:srgbClr val="3ABC65"/>
      </a:accent5>
      <a:accent6>
        <a:srgbClr val="CA3A56"/>
      </a:accent6>
      <a:hlink>
        <a:srgbClr val="E9566D"/>
      </a:hlink>
      <a:folHlink>
        <a:srgbClr val="F9A63C"/>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_Cover and Section divider">
  <a:themeElements>
    <a:clrScheme name="Elsevier 1">
      <a:dk1>
        <a:sysClr val="windowText" lastClr="000000"/>
      </a:dk1>
      <a:lt1>
        <a:sysClr val="window" lastClr="FFFFFF"/>
      </a:lt1>
      <a:dk2>
        <a:srgbClr val="2E373F"/>
      </a:dk2>
      <a:lt2>
        <a:srgbClr val="EEECE1"/>
      </a:lt2>
      <a:accent1>
        <a:srgbClr val="EE6D25"/>
      </a:accent1>
      <a:accent2>
        <a:srgbClr val="13648B"/>
      </a:accent2>
      <a:accent3>
        <a:srgbClr val="2FA3D5"/>
      </a:accent3>
      <a:accent4>
        <a:srgbClr val="298B49"/>
      </a:accent4>
      <a:accent5>
        <a:srgbClr val="3ABC65"/>
      </a:accent5>
      <a:accent6>
        <a:srgbClr val="CA3A56"/>
      </a:accent6>
      <a:hlink>
        <a:srgbClr val="E9566D"/>
      </a:hlink>
      <a:folHlink>
        <a:srgbClr val="F9A63C"/>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Blank slide">
  <a:themeElements>
    <a:clrScheme name="Elsevier 1">
      <a:dk1>
        <a:sysClr val="windowText" lastClr="000000"/>
      </a:dk1>
      <a:lt1>
        <a:sysClr val="window" lastClr="FFFFFF"/>
      </a:lt1>
      <a:dk2>
        <a:srgbClr val="2E373F"/>
      </a:dk2>
      <a:lt2>
        <a:srgbClr val="EEECE1"/>
      </a:lt2>
      <a:accent1>
        <a:srgbClr val="EE6D25"/>
      </a:accent1>
      <a:accent2>
        <a:srgbClr val="13648B"/>
      </a:accent2>
      <a:accent3>
        <a:srgbClr val="2FA3D5"/>
      </a:accent3>
      <a:accent4>
        <a:srgbClr val="298B49"/>
      </a:accent4>
      <a:accent5>
        <a:srgbClr val="3ABC65"/>
      </a:accent5>
      <a:accent6>
        <a:srgbClr val="CA3A56"/>
      </a:accent6>
      <a:hlink>
        <a:srgbClr val="E9566D"/>
      </a:hlink>
      <a:folHlink>
        <a:srgbClr val="F9A63C"/>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Parcel</Template>
  <TotalTime>12545</TotalTime>
  <Words>1721</Words>
  <Application>Microsoft Macintosh PowerPoint</Application>
  <PresentationFormat>On-screen Show (4:3)</PresentationFormat>
  <Paragraphs>355</Paragraphs>
  <Slides>59</Slides>
  <Notes>9</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59</vt:i4>
      </vt:variant>
    </vt:vector>
  </HeadingPairs>
  <TitlesOfParts>
    <vt:vector size="74" baseType="lpstr">
      <vt:lpstr>Arial</vt:lpstr>
      <vt:lpstr>Arial Bold</vt:lpstr>
      <vt:lpstr>Calibri</vt:lpstr>
      <vt:lpstr>Courier New</vt:lpstr>
      <vt:lpstr>Times New Roman</vt:lpstr>
      <vt:lpstr>Wingdings</vt:lpstr>
      <vt:lpstr>Elsevier Content Slides</vt:lpstr>
      <vt:lpstr>1_Elsevier Content Slides</vt:lpstr>
      <vt:lpstr>2_Elsevier Content Slides</vt:lpstr>
      <vt:lpstr>3_Elsevier Content Slides</vt:lpstr>
      <vt:lpstr>4_Elsevier Content Slides</vt:lpstr>
      <vt:lpstr>5_Elsevier Content Slides</vt:lpstr>
      <vt:lpstr>Cover and Section divider</vt:lpstr>
      <vt:lpstr>1_Cover and Section divider</vt:lpstr>
      <vt:lpstr>Blank slide</vt:lpstr>
      <vt:lpstr>From Collections &amp; Services to Features &amp; Algorithms:</vt:lpstr>
      <vt:lpstr>PowerPoint Presentation</vt:lpstr>
      <vt:lpstr>PowerPoint Presentation</vt:lpstr>
      <vt:lpstr>Benchmarks are being Shattered</vt:lpstr>
      <vt:lpstr>PowerPoint Presentation</vt:lpstr>
      <vt:lpstr>PowerPoint Presentation</vt:lpstr>
      <vt:lpstr>PowerPoint Presentation</vt:lpstr>
      <vt:lpstr>PowerPoint Presentation</vt:lpstr>
      <vt:lpstr>PowerPoint Presentation</vt:lpstr>
      <vt:lpstr>Supervised Learning vs Unsupervised</vt:lpstr>
      <vt:lpstr>Why is English &lt;-&gt; French the most performant translation task?</vt:lpstr>
      <vt:lpstr>PowerPoint Presentation</vt:lpstr>
      <vt:lpstr>PowerPoint Presentation</vt:lpstr>
      <vt:lpstr>Applications to Social Good</vt:lpstr>
      <vt:lpstr>Precision Sciences</vt:lpstr>
      <vt:lpstr>The need for training data</vt:lpstr>
      <vt:lpstr>PowerPoint Presentation</vt:lpstr>
      <vt:lpstr>Roles for Libraries in AI</vt:lpstr>
      <vt:lpstr>Applications of ML in Libraries</vt:lpstr>
      <vt:lpstr>Recommender Systems</vt:lpstr>
      <vt:lpstr>PowerPoint Presentation</vt:lpstr>
      <vt:lpstr>PowerPoint Presentation</vt:lpstr>
      <vt:lpstr>PowerPoint Presentation</vt:lpstr>
      <vt:lpstr>PowerPoint Presentation</vt:lpstr>
      <vt:lpstr>PowerPoint Presentation</vt:lpstr>
      <vt:lpstr>PowerPoint Presentation</vt:lpstr>
      <vt:lpstr>Elsevier: Knowledge Graphs for Healthcare</vt:lpstr>
      <vt:lpstr>A Ranganathan Redux</vt:lpstr>
      <vt:lpstr>What does it look like to have  machines as library patrons?</vt:lpstr>
      <vt:lpstr>Public Training Data</vt:lpstr>
      <vt:lpstr>Word Vectors</vt:lpstr>
      <vt:lpstr>PowerPoint Presentation</vt:lpstr>
      <vt:lpstr>PowerPoint Presentation</vt:lpstr>
      <vt:lpstr>Internet of Things ”Edge” Data</vt:lpstr>
      <vt:lpstr>PowerPoint Presentation</vt:lpstr>
      <vt:lpstr>PowerPoint Presentation</vt:lpstr>
      <vt:lpstr>Roles for Information Professionals</vt:lpstr>
      <vt:lpstr>PowerPoint Presentation</vt:lpstr>
      <vt:lpstr>PowerPoint Presentation</vt:lpstr>
      <vt:lpstr>PowerPoint Presentation</vt:lpstr>
      <vt:lpstr>Algorithms Sorting People</vt:lpstr>
      <vt:lpstr>Feedback Loops</vt:lpstr>
      <vt:lpstr>PowerPoint Presentation</vt:lpstr>
      <vt:lpstr>Machine Bias</vt:lpstr>
      <vt:lpstr>Data Bias</vt:lpstr>
      <vt:lpstr>Algorithmic Bias</vt:lpstr>
      <vt:lpstr>PowerPoint Presentation</vt:lpstr>
      <vt:lpstr>Codes of Ethics</vt:lpstr>
      <vt:lpstr>Algorithmic Literacy</vt:lpstr>
      <vt:lpstr>EU General Data Protection Regulation</vt:lpstr>
      <vt:lpstr>The Right to an Explanation</vt:lpstr>
      <vt:lpstr>Data Ethnography</vt:lpstr>
      <vt:lpstr>Data Ethnography</vt:lpstr>
      <vt:lpstr>Is this not metadata?</vt:lpstr>
      <vt:lpstr>Librarians as Data Ethnographers</vt:lpstr>
      <vt:lpstr>Many roles for libraries</vt:lpstr>
      <vt:lpstr>PowerPoint Presentation</vt:lpstr>
      <vt:lpstr>Summary</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Harper, Corey (ELS-NYC)</dc:creator>
  <cp:lastModifiedBy>Harper, Corey (ELS-NYC)</cp:lastModifiedBy>
  <cp:revision>146</cp:revision>
  <cp:lastPrinted>2017-09-04T14:55:31Z</cp:lastPrinted>
  <dcterms:created xsi:type="dcterms:W3CDTF">2017-02-27T21:32:34Z</dcterms:created>
  <dcterms:modified xsi:type="dcterms:W3CDTF">2017-09-14T13:09:01Z</dcterms:modified>
</cp:coreProperties>
</file>